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9"/>
  </p:handoutMasterIdLst>
  <p:sldIdLst>
    <p:sldId id="256" r:id="rId2"/>
    <p:sldId id="298" r:id="rId3"/>
    <p:sldId id="260" r:id="rId4"/>
    <p:sldId id="283" r:id="rId5"/>
    <p:sldId id="259" r:id="rId6"/>
    <p:sldId id="261" r:id="rId7"/>
    <p:sldId id="271" r:id="rId8"/>
    <p:sldId id="262" r:id="rId9"/>
    <p:sldId id="263" r:id="rId10"/>
    <p:sldId id="281" r:id="rId11"/>
    <p:sldId id="264" r:id="rId12"/>
    <p:sldId id="293" r:id="rId13"/>
    <p:sldId id="266" r:id="rId14"/>
    <p:sldId id="268" r:id="rId15"/>
    <p:sldId id="267" r:id="rId16"/>
    <p:sldId id="272" r:id="rId17"/>
    <p:sldId id="292" r:id="rId18"/>
    <p:sldId id="270" r:id="rId19"/>
    <p:sldId id="269" r:id="rId20"/>
    <p:sldId id="273" r:id="rId21"/>
    <p:sldId id="277" r:id="rId22"/>
    <p:sldId id="288" r:id="rId23"/>
    <p:sldId id="282" r:id="rId24"/>
    <p:sldId id="290" r:id="rId25"/>
    <p:sldId id="291" r:id="rId26"/>
    <p:sldId id="274" r:id="rId27"/>
    <p:sldId id="294" r:id="rId28"/>
    <p:sldId id="295" r:id="rId29"/>
    <p:sldId id="275" r:id="rId30"/>
    <p:sldId id="296" r:id="rId31"/>
    <p:sldId id="297" r:id="rId32"/>
    <p:sldId id="265" r:id="rId33"/>
    <p:sldId id="258" r:id="rId34"/>
    <p:sldId id="276" r:id="rId35"/>
    <p:sldId id="279" r:id="rId36"/>
    <p:sldId id="284" r:id="rId37"/>
    <p:sldId id="25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0" d="100"/>
          <a:sy n="70" d="100"/>
        </p:scale>
        <p:origin x="-1088" y="-52"/>
      </p:cViewPr>
      <p:guideLst>
        <p:guide orient="horz" pos="2160"/>
        <p:guide pos="2880"/>
      </p:guideLst>
    </p:cSldViewPr>
  </p:slideViewPr>
  <p:notesTextViewPr>
    <p:cViewPr>
      <p:scale>
        <a:sx n="1" d="1"/>
        <a:sy n="1" d="1"/>
      </p:scale>
      <p:origin x="0" y="0"/>
    </p:cViewPr>
  </p:notesTextViewPr>
  <p:sorterViewPr>
    <p:cViewPr>
      <p:scale>
        <a:sx n="170" d="100"/>
        <a:sy n="1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368952-5D32-4B87-A610-B88FDAD088B1}" type="datetimeFigureOut">
              <a:rPr lang="en-US" smtClean="0"/>
              <a:t>9/30/2012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600439-F756-4299-9F01-FFA8DF190E59}" type="slidenum">
              <a:rPr lang="en-US" smtClean="0"/>
              <a:t>‹#›</a:t>
            </a:fld>
            <a:endParaRPr lang="en-US"/>
          </a:p>
        </p:txBody>
      </p:sp>
    </p:spTree>
    <p:extLst>
      <p:ext uri="{BB962C8B-B14F-4D97-AF65-F5344CB8AC3E}">
        <p14:creationId xmlns:p14="http://schemas.microsoft.com/office/powerpoint/2010/main" val="85251551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C74304-3A69-433B-B41C-001021756027}" type="datetimeFigureOut">
              <a:rPr lang="en-US" smtClean="0"/>
              <a:t>9/30/2012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3B305-D3A3-456C-9253-626DF17586C8}" type="slidenum">
              <a:rPr lang="en-US" smtClean="0"/>
              <a:t>‹#›</a:t>
            </a:fld>
            <a:endParaRPr lang="en-US"/>
          </a:p>
        </p:txBody>
      </p:sp>
    </p:spTree>
    <p:extLst>
      <p:ext uri="{BB962C8B-B14F-4D97-AF65-F5344CB8AC3E}">
        <p14:creationId xmlns:p14="http://schemas.microsoft.com/office/powerpoint/2010/main" val="3901117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C74304-3A69-433B-B41C-001021756027}" type="datetimeFigureOut">
              <a:rPr lang="en-US" smtClean="0"/>
              <a:t>9/30/2012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3B305-D3A3-456C-9253-626DF17586C8}" type="slidenum">
              <a:rPr lang="en-US" smtClean="0"/>
              <a:t>‹#›</a:t>
            </a:fld>
            <a:endParaRPr lang="en-US"/>
          </a:p>
        </p:txBody>
      </p:sp>
    </p:spTree>
    <p:extLst>
      <p:ext uri="{BB962C8B-B14F-4D97-AF65-F5344CB8AC3E}">
        <p14:creationId xmlns:p14="http://schemas.microsoft.com/office/powerpoint/2010/main" val="88498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C74304-3A69-433B-B41C-001021756027}" type="datetimeFigureOut">
              <a:rPr lang="en-US" smtClean="0"/>
              <a:t>9/30/2012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3B305-D3A3-456C-9253-626DF17586C8}" type="slidenum">
              <a:rPr lang="en-US" smtClean="0"/>
              <a:t>‹#›</a:t>
            </a:fld>
            <a:endParaRPr lang="en-US"/>
          </a:p>
        </p:txBody>
      </p:sp>
    </p:spTree>
    <p:extLst>
      <p:ext uri="{BB962C8B-B14F-4D97-AF65-F5344CB8AC3E}">
        <p14:creationId xmlns:p14="http://schemas.microsoft.com/office/powerpoint/2010/main" val="81112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C74304-3A69-433B-B41C-001021756027}" type="datetimeFigureOut">
              <a:rPr lang="en-US" smtClean="0"/>
              <a:t>9/30/2012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3B305-D3A3-456C-9253-626DF17586C8}" type="slidenum">
              <a:rPr lang="en-US" smtClean="0"/>
              <a:t>‹#›</a:t>
            </a:fld>
            <a:endParaRPr lang="en-US"/>
          </a:p>
        </p:txBody>
      </p:sp>
    </p:spTree>
    <p:extLst>
      <p:ext uri="{BB962C8B-B14F-4D97-AF65-F5344CB8AC3E}">
        <p14:creationId xmlns:p14="http://schemas.microsoft.com/office/powerpoint/2010/main" val="186496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C74304-3A69-433B-B41C-001021756027}" type="datetimeFigureOut">
              <a:rPr lang="en-US" smtClean="0"/>
              <a:t>9/30/2012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3B305-D3A3-456C-9253-626DF17586C8}" type="slidenum">
              <a:rPr lang="en-US" smtClean="0"/>
              <a:t>‹#›</a:t>
            </a:fld>
            <a:endParaRPr lang="en-US"/>
          </a:p>
        </p:txBody>
      </p:sp>
    </p:spTree>
    <p:extLst>
      <p:ext uri="{BB962C8B-B14F-4D97-AF65-F5344CB8AC3E}">
        <p14:creationId xmlns:p14="http://schemas.microsoft.com/office/powerpoint/2010/main" val="1134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C74304-3A69-433B-B41C-001021756027}" type="datetimeFigureOut">
              <a:rPr lang="en-US" smtClean="0"/>
              <a:t>9/30/2012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03B305-D3A3-456C-9253-626DF17586C8}" type="slidenum">
              <a:rPr lang="en-US" smtClean="0"/>
              <a:t>‹#›</a:t>
            </a:fld>
            <a:endParaRPr lang="en-US"/>
          </a:p>
        </p:txBody>
      </p:sp>
    </p:spTree>
    <p:extLst>
      <p:ext uri="{BB962C8B-B14F-4D97-AF65-F5344CB8AC3E}">
        <p14:creationId xmlns:p14="http://schemas.microsoft.com/office/powerpoint/2010/main" val="1508291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C74304-3A69-433B-B41C-001021756027}" type="datetimeFigureOut">
              <a:rPr lang="en-US" smtClean="0"/>
              <a:t>9/30/2012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03B305-D3A3-456C-9253-626DF17586C8}" type="slidenum">
              <a:rPr lang="en-US" smtClean="0"/>
              <a:t>‹#›</a:t>
            </a:fld>
            <a:endParaRPr lang="en-US"/>
          </a:p>
        </p:txBody>
      </p:sp>
    </p:spTree>
    <p:extLst>
      <p:ext uri="{BB962C8B-B14F-4D97-AF65-F5344CB8AC3E}">
        <p14:creationId xmlns:p14="http://schemas.microsoft.com/office/powerpoint/2010/main" val="398164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C74304-3A69-433B-B41C-001021756027}" type="datetimeFigureOut">
              <a:rPr lang="en-US" smtClean="0"/>
              <a:t>9/30/2012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03B305-D3A3-456C-9253-626DF17586C8}" type="slidenum">
              <a:rPr lang="en-US" smtClean="0"/>
              <a:t>‹#›</a:t>
            </a:fld>
            <a:endParaRPr lang="en-US"/>
          </a:p>
        </p:txBody>
      </p:sp>
    </p:spTree>
    <p:extLst>
      <p:ext uri="{BB962C8B-B14F-4D97-AF65-F5344CB8AC3E}">
        <p14:creationId xmlns:p14="http://schemas.microsoft.com/office/powerpoint/2010/main" val="1735959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C74304-3A69-433B-B41C-001021756027}" type="datetimeFigureOut">
              <a:rPr lang="en-US" smtClean="0"/>
              <a:t>9/30/2012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03B305-D3A3-456C-9253-626DF17586C8}" type="slidenum">
              <a:rPr lang="en-US" smtClean="0"/>
              <a:t>‹#›</a:t>
            </a:fld>
            <a:endParaRPr lang="en-US"/>
          </a:p>
        </p:txBody>
      </p:sp>
    </p:spTree>
    <p:extLst>
      <p:ext uri="{BB962C8B-B14F-4D97-AF65-F5344CB8AC3E}">
        <p14:creationId xmlns:p14="http://schemas.microsoft.com/office/powerpoint/2010/main" val="197628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C74304-3A69-433B-B41C-001021756027}" type="datetimeFigureOut">
              <a:rPr lang="en-US" smtClean="0"/>
              <a:t>9/30/2012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03B305-D3A3-456C-9253-626DF17586C8}" type="slidenum">
              <a:rPr lang="en-US" smtClean="0"/>
              <a:t>‹#›</a:t>
            </a:fld>
            <a:endParaRPr lang="en-US"/>
          </a:p>
        </p:txBody>
      </p:sp>
    </p:spTree>
    <p:extLst>
      <p:ext uri="{BB962C8B-B14F-4D97-AF65-F5344CB8AC3E}">
        <p14:creationId xmlns:p14="http://schemas.microsoft.com/office/powerpoint/2010/main" val="3967745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C74304-3A69-433B-B41C-001021756027}" type="datetimeFigureOut">
              <a:rPr lang="en-US" smtClean="0"/>
              <a:t>9/30/2012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03B305-D3A3-456C-9253-626DF17586C8}" type="slidenum">
              <a:rPr lang="en-US" smtClean="0"/>
              <a:t>‹#›</a:t>
            </a:fld>
            <a:endParaRPr lang="en-US"/>
          </a:p>
        </p:txBody>
      </p:sp>
    </p:spTree>
    <p:extLst>
      <p:ext uri="{BB962C8B-B14F-4D97-AF65-F5344CB8AC3E}">
        <p14:creationId xmlns:p14="http://schemas.microsoft.com/office/powerpoint/2010/main" val="1549577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C74304-3A69-433B-B41C-001021756027}" type="datetimeFigureOut">
              <a:rPr lang="en-US" smtClean="0"/>
              <a:t>9/30/2012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03B305-D3A3-456C-9253-626DF17586C8}" type="slidenum">
              <a:rPr lang="en-US" smtClean="0"/>
              <a:t>‹#›</a:t>
            </a:fld>
            <a:endParaRPr lang="en-US"/>
          </a:p>
        </p:txBody>
      </p:sp>
    </p:spTree>
    <p:extLst>
      <p:ext uri="{BB962C8B-B14F-4D97-AF65-F5344CB8AC3E}">
        <p14:creationId xmlns:p14="http://schemas.microsoft.com/office/powerpoint/2010/main" val="2273487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1.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xml"/><Relationship Id="rId4" Type="http://schemas.openxmlformats.org/officeDocument/2006/relationships/image" Target="../media/image57.jpeg"/></Relationships>
</file>

<file path=ppt/slides/_rels/slide23.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58.jpeg"/><Relationship Id="rId1" Type="http://schemas.openxmlformats.org/officeDocument/2006/relationships/slideLayout" Target="../slideLayouts/slideLayout1.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24.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image" Target="../media/image64.jpeg"/><Relationship Id="rId1" Type="http://schemas.openxmlformats.org/officeDocument/2006/relationships/slideLayout" Target="../slideLayouts/slideLayout1.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1.xml"/><Relationship Id="rId5" Type="http://schemas.openxmlformats.org/officeDocument/2006/relationships/image" Target="../media/image74.jpeg"/><Relationship Id="rId4" Type="http://schemas.openxmlformats.org/officeDocument/2006/relationships/image" Target="../media/image73.jpeg"/></Relationships>
</file>

<file path=ppt/slides/_rels/slide2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xml"/><Relationship Id="rId4" Type="http://schemas.openxmlformats.org/officeDocument/2006/relationships/image" Target="../media/image77.jpeg"/></Relationships>
</file>

<file path=ppt/slides/_rels/slide2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1.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29.xml.rels><?xml version="1.0" encoding="UTF-8" standalone="yes"?>
<Relationships xmlns="http://schemas.openxmlformats.org/package/2006/relationships"><Relationship Id="rId3" Type="http://schemas.openxmlformats.org/officeDocument/2006/relationships/image" Target="../media/image84.jpeg"/><Relationship Id="rId7" Type="http://schemas.openxmlformats.org/officeDocument/2006/relationships/image" Target="../media/image88.jpeg"/><Relationship Id="rId2" Type="http://schemas.openxmlformats.org/officeDocument/2006/relationships/image" Target="../media/image83.jpeg"/><Relationship Id="rId1" Type="http://schemas.openxmlformats.org/officeDocument/2006/relationships/slideLayout" Target="../slideLayouts/slideLayout1.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1.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93.jpeg"/></Relationships>
</file>

<file path=ppt/slides/_rels/slide33.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1.xml"/><Relationship Id="rId5" Type="http://schemas.openxmlformats.org/officeDocument/2006/relationships/image" Target="../media/image99.jpeg"/><Relationship Id="rId4" Type="http://schemas.openxmlformats.org/officeDocument/2006/relationships/image" Target="../media/image98.jpeg"/></Relationships>
</file>

<file path=ppt/slides/_rels/slide34.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1.xml"/><Relationship Id="rId4" Type="http://schemas.openxmlformats.org/officeDocument/2006/relationships/image" Target="../media/image102.jpeg"/></Relationships>
</file>

<file path=ppt/slides/_rels/slide35.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1.xml"/><Relationship Id="rId5" Type="http://schemas.openxmlformats.org/officeDocument/2006/relationships/image" Target="../media/image106.jpeg"/><Relationship Id="rId4" Type="http://schemas.openxmlformats.org/officeDocument/2006/relationships/image" Target="../media/image10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1.xml"/><Relationship Id="rId5" Type="http://schemas.openxmlformats.org/officeDocument/2006/relationships/image" Target="../media/image110.jpeg"/><Relationship Id="rId4" Type="http://schemas.openxmlformats.org/officeDocument/2006/relationships/image" Target="../media/image109.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gif"/></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encrypted-tbn0.gstatic.com/images?q=tbn:ANd9GcRVmj1l8sneiAHg8ybO1_r9W2xAYMGJRkLzFkmngaxENYk2Rq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0434" y="-4527"/>
            <a:ext cx="4965965" cy="39412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2.gstatic.com/images?q=tbn:ANd9GcQcMDkct0_mxHZpaijqACZTnEBb72kaGPpg-_XFlFt6gkrS_ZHjA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799" y="3401020"/>
            <a:ext cx="5213803" cy="34569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ncrypted-tbn1.gstatic.com/images?q=tbn:ANd9GcSPIEv5_VHWjbZWmBIB_J651PqKby2gWtsiA_6b7Q-Fx2YE-rUZyA"/>
          <p:cNvPicPr>
            <a:picLocks noChangeAspect="1" noChangeArrowheads="1"/>
          </p:cNvPicPr>
          <p:nvPr/>
        </p:nvPicPr>
        <p:blipFill rotWithShape="1">
          <a:blip r:embed="rId4">
            <a:extLst>
              <a:ext uri="{28A0092B-C50C-407E-A947-70E740481C1C}">
                <a14:useLocalDpi xmlns:a14="http://schemas.microsoft.com/office/drawing/2010/main" val="0"/>
              </a:ext>
            </a:extLst>
          </a:blip>
          <a:srcRect r="28159"/>
          <a:stretch/>
        </p:blipFill>
        <p:spPr bwMode="auto">
          <a:xfrm>
            <a:off x="4800600" y="3441366"/>
            <a:ext cx="4495799" cy="34928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77000" y="228600"/>
            <a:ext cx="813621" cy="1384995"/>
          </a:xfrm>
          <a:prstGeom prst="rect">
            <a:avLst/>
          </a:prstGeom>
          <a:noFill/>
        </p:spPr>
        <p:txBody>
          <a:bodyPr wrap="none" rtlCol="0">
            <a:spAutoFit/>
          </a:bodyPr>
          <a:lstStyle/>
          <a:p>
            <a:r>
              <a:rPr lang="en-US" sz="2800" b="1" dirty="0" smtClean="0"/>
              <a:t>IN</a:t>
            </a:r>
          </a:p>
          <a:p>
            <a:r>
              <a:rPr lang="en-US" sz="2800" b="1" dirty="0" smtClean="0"/>
              <a:t>THE</a:t>
            </a:r>
          </a:p>
          <a:p>
            <a:r>
              <a:rPr lang="en-US" sz="2800" b="1" dirty="0" smtClean="0"/>
              <a:t>BOX</a:t>
            </a:r>
            <a:endParaRPr lang="en-US" sz="2800" b="1" dirty="0"/>
          </a:p>
        </p:txBody>
      </p:sp>
      <p:pic>
        <p:nvPicPr>
          <p:cNvPr id="1034" name="Picture 10" descr="https://encrypted-tbn0.gstatic.com/images?q=tbn:ANd9GcQy9P6BuYQx19GhCIVrc8KivU12fI0MeVfWZjr0lKbzXBtW6dt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0"/>
            <a:ext cx="4919912" cy="3409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40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James Weldon John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388270"/>
            <a:ext cx="2819400" cy="355386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s/br0019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16394" cy="340819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encrypted-tbn3.gstatic.com/images?q=tbn:ANd9GcR9oCQD-VDzlhy914O00KmirgHj554K6LMlJOUPa985L82Noxf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408197"/>
            <a:ext cx="2587351" cy="344980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encrypted-tbn0.gstatic.com/images?q=tbn:ANd9GcSZS8zrrIMKMM-7dnokZ19kIEQ2x5CQ8xWWfLp8O2vUfLQEKyr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0"/>
            <a:ext cx="2524125" cy="35982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0.gstatic.com/images?q=tbn:ANd9GcSkstUTXBNTUXhRCPIriLjZBOZyG9x1NRuT1bqTY2kg47GTJQpAx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1594" y="3297403"/>
            <a:ext cx="4771931" cy="3560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642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encrypted-tbn1.gstatic.com/images?q=tbn:ANd9GcQpgeC-9b0Yz9YOLc4j7U4FXOImBq6-IprFzRYgDE1ut-B0pK1X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9415" y="0"/>
            <a:ext cx="3895836" cy="49530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s://encrypted-tbn1.gstatic.com/images?q=tbn:ANd9GcSn5HQHV6864bu2M75H1Y__1b9-LNAoLTtwbZercPMX6I77WmzWI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688"/>
            <a:ext cx="3276600" cy="416572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Marshall, Donald Gaines Murray and Houston"/>
          <p:cNvPicPr>
            <a:picLocks noChangeAspect="1" noChangeArrowheads="1"/>
          </p:cNvPicPr>
          <p:nvPr/>
        </p:nvPicPr>
        <p:blipFill rotWithShape="1">
          <a:blip r:embed="rId4">
            <a:extLst>
              <a:ext uri="{28A0092B-C50C-407E-A947-70E740481C1C}">
                <a14:useLocalDpi xmlns:a14="http://schemas.microsoft.com/office/drawing/2010/main" val="0"/>
              </a:ext>
            </a:extLst>
          </a:blip>
          <a:srcRect l="-206" t="16202" r="206" b="12975"/>
          <a:stretch/>
        </p:blipFill>
        <p:spPr bwMode="auto">
          <a:xfrm>
            <a:off x="0" y="3892990"/>
            <a:ext cx="5327230" cy="29650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76600" y="457200"/>
            <a:ext cx="2012859" cy="3323987"/>
          </a:xfrm>
          <a:prstGeom prst="rect">
            <a:avLst/>
          </a:prstGeom>
          <a:noFill/>
        </p:spPr>
        <p:txBody>
          <a:bodyPr wrap="none" rtlCol="0">
            <a:spAutoFit/>
          </a:bodyPr>
          <a:lstStyle/>
          <a:p>
            <a:r>
              <a:rPr lang="en-US" sz="2100" b="1" dirty="0" smtClean="0"/>
              <a:t>Charles Houston</a:t>
            </a:r>
          </a:p>
          <a:p>
            <a:r>
              <a:rPr lang="en-US" sz="2100" b="1" dirty="0" smtClean="0"/>
              <a:t>(1895-1950)</a:t>
            </a:r>
          </a:p>
          <a:p>
            <a:endParaRPr lang="en-US" sz="2100" b="1" dirty="0"/>
          </a:p>
          <a:p>
            <a:r>
              <a:rPr lang="en-US" sz="2100" b="1" dirty="0" smtClean="0"/>
              <a:t>Harvard Law</a:t>
            </a:r>
          </a:p>
          <a:p>
            <a:r>
              <a:rPr lang="en-US" sz="2100" b="1" dirty="0" smtClean="0"/>
              <a:t>Review </a:t>
            </a:r>
          </a:p>
          <a:p>
            <a:endParaRPr lang="en-US" sz="2100" b="1" dirty="0"/>
          </a:p>
          <a:p>
            <a:r>
              <a:rPr lang="en-US" sz="2100" b="1" dirty="0" smtClean="0"/>
              <a:t>Dean</a:t>
            </a:r>
          </a:p>
          <a:p>
            <a:r>
              <a:rPr lang="en-US" sz="2100" b="1" dirty="0" smtClean="0"/>
              <a:t>Howard Law</a:t>
            </a:r>
          </a:p>
          <a:p>
            <a:endParaRPr lang="en-US" sz="2100" b="1" dirty="0"/>
          </a:p>
          <a:p>
            <a:endParaRPr lang="en-US" sz="2100" b="1" dirty="0"/>
          </a:p>
        </p:txBody>
      </p:sp>
      <p:sp>
        <p:nvSpPr>
          <p:cNvPr id="3" name="Left Arrow 2"/>
          <p:cNvSpPr/>
          <p:nvPr/>
        </p:nvSpPr>
        <p:spPr>
          <a:xfrm>
            <a:off x="3810000" y="76200"/>
            <a:ext cx="489204" cy="3322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eft-Up Arrow 3"/>
          <p:cNvSpPr/>
          <p:nvPr/>
        </p:nvSpPr>
        <p:spPr>
          <a:xfrm>
            <a:off x="5486400" y="5105400"/>
            <a:ext cx="685800" cy="425196"/>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334000" y="5105400"/>
            <a:ext cx="3450560" cy="1708160"/>
          </a:xfrm>
          <a:prstGeom prst="rect">
            <a:avLst/>
          </a:prstGeom>
          <a:noFill/>
        </p:spPr>
        <p:txBody>
          <a:bodyPr wrap="none" rtlCol="0">
            <a:spAutoFit/>
          </a:bodyPr>
          <a:lstStyle/>
          <a:p>
            <a:pPr algn="r"/>
            <a:r>
              <a:rPr lang="en-US" sz="2000" b="1" dirty="0" smtClean="0"/>
              <a:t>                    </a:t>
            </a:r>
            <a:r>
              <a:rPr lang="en-US" sz="2100" b="1" dirty="0" smtClean="0"/>
              <a:t>Thurgood Marshall</a:t>
            </a:r>
          </a:p>
          <a:p>
            <a:pPr algn="r"/>
            <a:r>
              <a:rPr lang="en-US" sz="2100" b="1" dirty="0" smtClean="0"/>
              <a:t>                     (1908-1993)</a:t>
            </a:r>
            <a:endParaRPr lang="en-US" sz="2100" b="1" dirty="0"/>
          </a:p>
          <a:p>
            <a:pPr algn="r"/>
            <a:r>
              <a:rPr lang="en-US" sz="2100" b="1" dirty="0" smtClean="0"/>
              <a:t>NAACP Legal Defense Fund</a:t>
            </a:r>
          </a:p>
          <a:p>
            <a:pPr algn="r"/>
            <a:r>
              <a:rPr lang="en-US" sz="2100" b="1" dirty="0" smtClean="0"/>
              <a:t>Supreme Court Justice </a:t>
            </a:r>
          </a:p>
          <a:p>
            <a:pPr algn="r"/>
            <a:r>
              <a:rPr lang="en-US" sz="2100" b="1" dirty="0"/>
              <a:t>	</a:t>
            </a:r>
            <a:r>
              <a:rPr lang="en-US" sz="2100" b="1" dirty="0" smtClean="0"/>
              <a:t>	(1967-1991</a:t>
            </a:r>
            <a:r>
              <a:rPr lang="en-US" sz="2000" b="1" dirty="0" smtClean="0"/>
              <a:t>)</a:t>
            </a:r>
            <a:endParaRPr lang="en-US" sz="2000" b="1" dirty="0"/>
          </a:p>
        </p:txBody>
      </p:sp>
    </p:spTree>
    <p:extLst>
      <p:ext uri="{BB962C8B-B14F-4D97-AF65-F5344CB8AC3E}">
        <p14:creationId xmlns:p14="http://schemas.microsoft.com/office/powerpoint/2010/main" val="1524642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1306" y="2819400"/>
            <a:ext cx="7245894" cy="1569660"/>
          </a:xfrm>
          <a:prstGeom prst="rect">
            <a:avLst/>
          </a:prstGeom>
          <a:noFill/>
        </p:spPr>
        <p:txBody>
          <a:bodyPr wrap="none" rtlCol="0">
            <a:spAutoFit/>
          </a:bodyPr>
          <a:lstStyle/>
          <a:p>
            <a:r>
              <a:rPr lang="en-US" sz="9600" b="1" dirty="0" smtClean="0"/>
              <a:t>Urban League</a:t>
            </a:r>
            <a:endParaRPr lang="en-US" sz="9600" b="1" dirty="0"/>
          </a:p>
        </p:txBody>
      </p:sp>
    </p:spTree>
    <p:extLst>
      <p:ext uri="{BB962C8B-B14F-4D97-AF65-F5344CB8AC3E}">
        <p14:creationId xmlns:p14="http://schemas.microsoft.com/office/powerpoint/2010/main" val="3035044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http://www.pointsoflight.org/sites/default/files/styles/extra-mille-landing/public/extra-mile/haynes_and_baldwin_medallion.png"/>
          <p:cNvPicPr>
            <a:picLocks noChangeAspect="1" noChangeArrowheads="1"/>
          </p:cNvPicPr>
          <p:nvPr/>
        </p:nvPicPr>
        <p:blipFill rotWithShape="1">
          <a:blip r:embed="rId2">
            <a:extLst>
              <a:ext uri="{28A0092B-C50C-407E-A947-70E740481C1C}">
                <a14:useLocalDpi xmlns:a14="http://schemas.microsoft.com/office/drawing/2010/main" val="0"/>
              </a:ext>
            </a:extLst>
          </a:blip>
          <a:srcRect r="2070"/>
          <a:stretch/>
        </p:blipFill>
        <p:spPr bwMode="auto">
          <a:xfrm>
            <a:off x="2812610" y="3505199"/>
            <a:ext cx="3283390" cy="3339117"/>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s://encrypted-tbn3.gstatic.com/images?q=tbn:ANd9GcT-KSaYF1-Y4ji3gDp0pOhPZPx-8T0hjMjIfy8cK1GWbia2L8ylTg"/>
          <p:cNvPicPr>
            <a:picLocks noChangeAspect="1" noChangeArrowheads="1"/>
          </p:cNvPicPr>
          <p:nvPr/>
        </p:nvPicPr>
        <p:blipFill rotWithShape="1">
          <a:blip r:embed="rId3">
            <a:extLst>
              <a:ext uri="{28A0092B-C50C-407E-A947-70E740481C1C}">
                <a14:useLocalDpi xmlns:a14="http://schemas.microsoft.com/office/drawing/2010/main" val="0"/>
              </a:ext>
            </a:extLst>
          </a:blip>
          <a:srcRect l="11557" t="-1" r="7651" b="32874"/>
          <a:stretch/>
        </p:blipFill>
        <p:spPr bwMode="auto">
          <a:xfrm>
            <a:off x="-220494" y="0"/>
            <a:ext cx="3127918" cy="4114801"/>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http://mt-stage.thegrio.com/uploads/Ruth-S-Baldiwn.jpg"/>
          <p:cNvPicPr>
            <a:picLocks noChangeAspect="1" noChangeArrowheads="1"/>
          </p:cNvPicPr>
          <p:nvPr/>
        </p:nvPicPr>
        <p:blipFill rotWithShape="1">
          <a:blip r:embed="rId4">
            <a:extLst>
              <a:ext uri="{28A0092B-C50C-407E-A947-70E740481C1C}">
                <a14:useLocalDpi xmlns:a14="http://schemas.microsoft.com/office/drawing/2010/main" val="0"/>
              </a:ext>
            </a:extLst>
          </a:blip>
          <a:srcRect l="26402" r="13531"/>
          <a:stretch/>
        </p:blipFill>
        <p:spPr bwMode="auto">
          <a:xfrm>
            <a:off x="5848538" y="0"/>
            <a:ext cx="3295462" cy="41148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606" y="4760893"/>
            <a:ext cx="2580194" cy="954107"/>
          </a:xfrm>
          <a:prstGeom prst="rect">
            <a:avLst/>
          </a:prstGeom>
          <a:noFill/>
        </p:spPr>
        <p:txBody>
          <a:bodyPr wrap="none" rtlCol="0">
            <a:spAutoFit/>
          </a:bodyPr>
          <a:lstStyle/>
          <a:p>
            <a:r>
              <a:rPr lang="en-US" sz="2800" b="1" dirty="0" smtClean="0"/>
              <a:t>George E. Hayes</a:t>
            </a:r>
          </a:p>
          <a:p>
            <a:r>
              <a:rPr lang="en-US" sz="2800" b="1" dirty="0" smtClean="0"/>
              <a:t>(1880 – 1960)</a:t>
            </a:r>
            <a:endParaRPr lang="en-US" sz="2800" b="1" dirty="0"/>
          </a:p>
        </p:txBody>
      </p:sp>
      <p:sp>
        <p:nvSpPr>
          <p:cNvPr id="4" name="TextBox 3"/>
          <p:cNvSpPr txBox="1"/>
          <p:nvPr/>
        </p:nvSpPr>
        <p:spPr>
          <a:xfrm>
            <a:off x="6477000" y="4680466"/>
            <a:ext cx="2534668" cy="954107"/>
          </a:xfrm>
          <a:prstGeom prst="rect">
            <a:avLst/>
          </a:prstGeom>
          <a:noFill/>
        </p:spPr>
        <p:txBody>
          <a:bodyPr wrap="none" rtlCol="0">
            <a:spAutoFit/>
          </a:bodyPr>
          <a:lstStyle/>
          <a:p>
            <a:pPr algn="ctr"/>
            <a:r>
              <a:rPr lang="en-US" sz="2800" b="1" dirty="0" smtClean="0"/>
              <a:t>Ruth S. Baldwin</a:t>
            </a:r>
          </a:p>
          <a:p>
            <a:pPr algn="ctr"/>
            <a:r>
              <a:rPr lang="en-US" sz="2800" b="1" dirty="0" smtClean="0"/>
              <a:t>(1863 – 1934)</a:t>
            </a:r>
            <a:endParaRPr lang="en-US" sz="2800" b="1" dirty="0"/>
          </a:p>
        </p:txBody>
      </p:sp>
      <p:sp>
        <p:nvSpPr>
          <p:cNvPr id="5" name="TextBox 4"/>
          <p:cNvSpPr txBox="1"/>
          <p:nvPr/>
        </p:nvSpPr>
        <p:spPr>
          <a:xfrm>
            <a:off x="2819400" y="533400"/>
            <a:ext cx="3055966" cy="1569660"/>
          </a:xfrm>
          <a:prstGeom prst="rect">
            <a:avLst/>
          </a:prstGeom>
          <a:noFill/>
        </p:spPr>
        <p:txBody>
          <a:bodyPr wrap="none" rtlCol="0">
            <a:spAutoFit/>
          </a:bodyPr>
          <a:lstStyle/>
          <a:p>
            <a:pPr algn="ctr"/>
            <a:r>
              <a:rPr lang="en-US" sz="2400" b="1" dirty="0" smtClean="0"/>
              <a:t>Founders of the</a:t>
            </a:r>
          </a:p>
          <a:p>
            <a:pPr algn="ctr"/>
            <a:r>
              <a:rPr lang="en-US" sz="2400" b="1" dirty="0" smtClean="0"/>
              <a:t>National Urban league</a:t>
            </a:r>
          </a:p>
          <a:p>
            <a:pPr algn="ctr"/>
            <a:endParaRPr lang="en-US" sz="2400" b="1" dirty="0"/>
          </a:p>
          <a:p>
            <a:pPr algn="ctr"/>
            <a:r>
              <a:rPr lang="en-US" sz="2400" b="1" dirty="0" smtClean="0"/>
              <a:t>1911</a:t>
            </a:r>
            <a:endParaRPr lang="en-US" sz="2400" b="1" dirty="0"/>
          </a:p>
        </p:txBody>
      </p:sp>
      <p:sp>
        <p:nvSpPr>
          <p:cNvPr id="6" name="TextBox 5"/>
          <p:cNvSpPr txBox="1"/>
          <p:nvPr/>
        </p:nvSpPr>
        <p:spPr>
          <a:xfrm>
            <a:off x="3425208" y="2362200"/>
            <a:ext cx="1908792" cy="923330"/>
          </a:xfrm>
          <a:prstGeom prst="rect">
            <a:avLst/>
          </a:prstGeom>
          <a:noFill/>
        </p:spPr>
        <p:txBody>
          <a:bodyPr wrap="none" rtlCol="0">
            <a:spAutoFit/>
          </a:bodyPr>
          <a:lstStyle/>
          <a:p>
            <a:r>
              <a:rPr lang="en-US" dirty="0" smtClean="0"/>
              <a:t>The social workers</a:t>
            </a:r>
          </a:p>
          <a:p>
            <a:r>
              <a:rPr lang="en-US" dirty="0" smtClean="0"/>
              <a:t>Responding to the</a:t>
            </a:r>
          </a:p>
          <a:p>
            <a:r>
              <a:rPr lang="en-US" dirty="0" smtClean="0"/>
              <a:t>Great Migration</a:t>
            </a:r>
            <a:endParaRPr lang="en-US" dirty="0"/>
          </a:p>
        </p:txBody>
      </p:sp>
    </p:spTree>
    <p:extLst>
      <p:ext uri="{BB962C8B-B14F-4D97-AF65-F5344CB8AC3E}">
        <p14:creationId xmlns:p14="http://schemas.microsoft.com/office/powerpoint/2010/main" val="1524642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794" y="79831"/>
            <a:ext cx="2438400" cy="2677656"/>
          </a:xfrm>
          <a:prstGeom prst="rect">
            <a:avLst/>
          </a:prstGeom>
        </p:spPr>
        <p:txBody>
          <a:bodyPr wrap="square">
            <a:spAutoFit/>
          </a:bodyPr>
          <a:lstStyle/>
          <a:p>
            <a:r>
              <a:rPr lang="en-US" sz="2400" b="1" dirty="0" smtClean="0"/>
              <a:t>Mission: "to enable African Americans to secure economic self-reliance, parity, power and civil rights."</a:t>
            </a:r>
            <a:endParaRPr lang="en-US" sz="2400" b="1" dirty="0"/>
          </a:p>
        </p:txBody>
      </p:sp>
      <p:sp>
        <p:nvSpPr>
          <p:cNvPr id="3" name="Rectangle 2"/>
          <p:cNvSpPr/>
          <p:nvPr/>
        </p:nvSpPr>
        <p:spPr>
          <a:xfrm>
            <a:off x="152400" y="3048000"/>
            <a:ext cx="2362200" cy="3416320"/>
          </a:xfrm>
          <a:prstGeom prst="rect">
            <a:avLst/>
          </a:prstGeom>
        </p:spPr>
        <p:txBody>
          <a:bodyPr wrap="square">
            <a:spAutoFit/>
          </a:bodyPr>
          <a:lstStyle/>
          <a:p>
            <a:r>
              <a:rPr lang="en-US" sz="2400" b="1" dirty="0" smtClean="0"/>
              <a:t>Today, more than 100 local affiliates of the National Urban League are located in 35 states and the District of Columbia.</a:t>
            </a:r>
            <a:endParaRPr lang="en-US" sz="2400" b="1" dirty="0"/>
          </a:p>
        </p:txBody>
      </p:sp>
      <p:pic>
        <p:nvPicPr>
          <p:cNvPr id="16386" name="Picture 2" descr="https://encrypted-tbn0.gstatic.com/images?q=tbn:ANd9GcQrCekjVAZM9q5QfSuSpEMJsqhmT2wMnK_D47J832lDJoRhYy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76200"/>
            <a:ext cx="2448208" cy="361276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encrypted-tbn3.gstatic.com/images?q=tbn:ANd9GcS--fcHyNrkhnsQ_as2oa3KwhlR9C__XUIAJ-wxzn5UBkzFR20RAg"/>
          <p:cNvPicPr>
            <a:picLocks noChangeAspect="1" noChangeArrowheads="1"/>
          </p:cNvPicPr>
          <p:nvPr/>
        </p:nvPicPr>
        <p:blipFill rotWithShape="1">
          <a:blip r:embed="rId3">
            <a:extLst>
              <a:ext uri="{28A0092B-C50C-407E-A947-70E740481C1C}">
                <a14:useLocalDpi xmlns:a14="http://schemas.microsoft.com/office/drawing/2010/main" val="0"/>
              </a:ext>
            </a:extLst>
          </a:blip>
          <a:srcRect b="11264"/>
          <a:stretch/>
        </p:blipFill>
        <p:spPr bwMode="auto">
          <a:xfrm>
            <a:off x="6248400" y="46447"/>
            <a:ext cx="2533650" cy="3001553"/>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https://encrypted-tbn2.gstatic.com/images?q=tbn:ANd9GcTrba_z6y8eXlzlzSImVfrdZw3eCIQ5eZvngPITEyn7UzWd1_1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408" y="3886200"/>
            <a:ext cx="25908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https://encrypted-tbn1.gstatic.com/images?q=tbn:ANd9GcT-AwOS4OA7dcbbcYyNSrrXj-9jEDFtktIgoYjnAl7_2LImt1qM0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762405"/>
            <a:ext cx="3597407" cy="27019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77763" y="3505200"/>
            <a:ext cx="1603837" cy="369332"/>
          </a:xfrm>
          <a:prstGeom prst="rect">
            <a:avLst/>
          </a:prstGeom>
          <a:noFill/>
        </p:spPr>
        <p:txBody>
          <a:bodyPr wrap="none" rtlCol="0">
            <a:spAutoFit/>
          </a:bodyPr>
          <a:lstStyle/>
          <a:p>
            <a:r>
              <a:rPr lang="en-US" dirty="0" smtClean="0"/>
              <a:t>Whitney Young</a:t>
            </a:r>
            <a:endParaRPr lang="en-US" dirty="0"/>
          </a:p>
        </p:txBody>
      </p:sp>
      <p:sp>
        <p:nvSpPr>
          <p:cNvPr id="5" name="TextBox 4"/>
          <p:cNvSpPr txBox="1"/>
          <p:nvPr/>
        </p:nvSpPr>
        <p:spPr>
          <a:xfrm>
            <a:off x="6629400" y="3276600"/>
            <a:ext cx="1545423" cy="369332"/>
          </a:xfrm>
          <a:prstGeom prst="rect">
            <a:avLst/>
          </a:prstGeom>
          <a:noFill/>
        </p:spPr>
        <p:txBody>
          <a:bodyPr wrap="none" rtlCol="0">
            <a:spAutoFit/>
          </a:bodyPr>
          <a:lstStyle/>
          <a:p>
            <a:r>
              <a:rPr lang="en-US" dirty="0" smtClean="0"/>
              <a:t>Vernon Jordan</a:t>
            </a:r>
            <a:endParaRPr lang="en-US" dirty="0"/>
          </a:p>
        </p:txBody>
      </p:sp>
      <p:sp>
        <p:nvSpPr>
          <p:cNvPr id="6" name="TextBox 5"/>
          <p:cNvSpPr txBox="1"/>
          <p:nvPr/>
        </p:nvSpPr>
        <p:spPr>
          <a:xfrm>
            <a:off x="3460168" y="6488668"/>
            <a:ext cx="1340432" cy="369332"/>
          </a:xfrm>
          <a:prstGeom prst="rect">
            <a:avLst/>
          </a:prstGeom>
          <a:noFill/>
        </p:spPr>
        <p:txBody>
          <a:bodyPr wrap="none" rtlCol="0">
            <a:spAutoFit/>
          </a:bodyPr>
          <a:lstStyle/>
          <a:p>
            <a:r>
              <a:rPr lang="en-US" dirty="0" smtClean="0"/>
              <a:t>(Hugh Price)</a:t>
            </a:r>
            <a:endParaRPr lang="en-US" dirty="0"/>
          </a:p>
        </p:txBody>
      </p:sp>
      <p:sp>
        <p:nvSpPr>
          <p:cNvPr id="7" name="TextBox 6"/>
          <p:cNvSpPr txBox="1"/>
          <p:nvPr/>
        </p:nvSpPr>
        <p:spPr>
          <a:xfrm>
            <a:off x="6817970" y="6488668"/>
            <a:ext cx="1335430" cy="369332"/>
          </a:xfrm>
          <a:prstGeom prst="rect">
            <a:avLst/>
          </a:prstGeom>
          <a:noFill/>
        </p:spPr>
        <p:txBody>
          <a:bodyPr wrap="none" rtlCol="0">
            <a:spAutoFit/>
          </a:bodyPr>
          <a:lstStyle/>
          <a:p>
            <a:r>
              <a:rPr lang="en-US" dirty="0" smtClean="0"/>
              <a:t>Marc </a:t>
            </a:r>
            <a:r>
              <a:rPr lang="en-US" dirty="0" err="1" smtClean="0"/>
              <a:t>Morial</a:t>
            </a:r>
            <a:endParaRPr lang="en-US" dirty="0"/>
          </a:p>
        </p:txBody>
      </p:sp>
    </p:spTree>
    <p:extLst>
      <p:ext uri="{BB962C8B-B14F-4D97-AF65-F5344CB8AC3E}">
        <p14:creationId xmlns:p14="http://schemas.microsoft.com/office/powerpoint/2010/main" val="1524642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8" name="Picture 8" descr="https://encrypted-tbn1.gstatic.com/images?q=tbn:ANd9GcTYauem1nDtx8PGV_sYJAyo7J_oGmJ04aqjkNGN21iunqY8Y1yQ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0"/>
            <a:ext cx="5411543" cy="4037846"/>
          </a:xfrm>
          <a:prstGeom prst="rect">
            <a:avLst/>
          </a:prstGeom>
          <a:noFill/>
          <a:extLst>
            <a:ext uri="{909E8E84-426E-40DD-AFC4-6F175D3DCCD1}">
              <a14:hiddenFill xmlns:a14="http://schemas.microsoft.com/office/drawing/2010/main">
                <a:solidFill>
                  <a:srgbClr val="FFFFFF"/>
                </a:solidFill>
              </a14:hiddenFill>
            </a:ext>
          </a:extLst>
        </p:spPr>
      </p:pic>
      <p:pic>
        <p:nvPicPr>
          <p:cNvPr id="15372" name="Picture 12" descr="https://encrypted-tbn2.gstatic.com/images?q=tbn:ANd9GcTkPIvgHiLH5NOM0TOXdrK7doqHKWFKmNoPJhkrQhdWJRRkTwSac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926533"/>
            <a:ext cx="5431024" cy="4327509"/>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s://encrypted-tbn3.gstatic.com/images?q=tbn:ANd9GcRuv5UTUv04XMoizhbbl7YbDNxKdP73K2S11FY_xBtUyjhVuC3mNA"/>
          <p:cNvPicPr>
            <a:picLocks noChangeAspect="1" noChangeArrowheads="1"/>
          </p:cNvPicPr>
          <p:nvPr/>
        </p:nvPicPr>
        <p:blipFill rotWithShape="1">
          <a:blip r:embed="rId4">
            <a:extLst>
              <a:ext uri="{28A0092B-C50C-407E-A947-70E740481C1C}">
                <a14:useLocalDpi xmlns:a14="http://schemas.microsoft.com/office/drawing/2010/main" val="0"/>
              </a:ext>
            </a:extLst>
          </a:blip>
          <a:srcRect l="18739" t="7350" r="2533" b="-167"/>
          <a:stretch/>
        </p:blipFill>
        <p:spPr bwMode="auto">
          <a:xfrm>
            <a:off x="5767057" y="4037846"/>
            <a:ext cx="3376943" cy="2943980"/>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https://encrypted-tbn3.gstatic.com/images?q=tbn:ANd9GcSlLB-c1vE3K5puvGiZ2XFCbtyVOrlTFNdBQiul_RYWCHfdllq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6043" y="151646"/>
            <a:ext cx="257672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farm9.static.flickr.com/8302/7752944456_b1b55b0092.jpg"/>
          <p:cNvPicPr>
            <a:picLocks noChangeAspect="1" noChangeArrowheads="1"/>
          </p:cNvPicPr>
          <p:nvPr/>
        </p:nvPicPr>
        <p:blipFill rotWithShape="1">
          <a:blip r:embed="rId6">
            <a:extLst>
              <a:ext uri="{28A0092B-C50C-407E-A947-70E740481C1C}">
                <a14:useLocalDpi xmlns:a14="http://schemas.microsoft.com/office/drawing/2010/main" val="0"/>
              </a:ext>
            </a:extLst>
          </a:blip>
          <a:srcRect l="14678"/>
          <a:stretch/>
        </p:blipFill>
        <p:spPr bwMode="auto">
          <a:xfrm>
            <a:off x="-76200" y="-200026"/>
            <a:ext cx="4063468" cy="3171826"/>
          </a:xfrm>
          <a:prstGeom prst="rect">
            <a:avLst/>
          </a:prstGeom>
          <a:noFill/>
          <a:extLst>
            <a:ext uri="{909E8E84-426E-40DD-AFC4-6F175D3DCCD1}">
              <a14:hiddenFill xmlns:a14="http://schemas.microsoft.com/office/drawing/2010/main">
                <a:solidFill>
                  <a:srgbClr val="FFFFFF"/>
                </a:solidFill>
              </a14:hiddenFill>
            </a:ext>
          </a:extLst>
        </p:spPr>
      </p:pic>
      <p:pic>
        <p:nvPicPr>
          <p:cNvPr id="15374" name="Picture 14" descr="https://encrypted-tbn0.gstatic.com/images?q=tbn:ANd9GcTcJpMVNfy-7HzyCxZrbCLTeigmb1z7cEpFz3peJwo5dSzldw6X"/>
          <p:cNvPicPr>
            <a:picLocks noChangeAspect="1" noChangeArrowheads="1"/>
          </p:cNvPicPr>
          <p:nvPr/>
        </p:nvPicPr>
        <p:blipFill rotWithShape="1">
          <a:blip r:embed="rId7">
            <a:extLst>
              <a:ext uri="{28A0092B-C50C-407E-A947-70E740481C1C}">
                <a14:useLocalDpi xmlns:a14="http://schemas.microsoft.com/office/drawing/2010/main" val="0"/>
              </a:ext>
            </a:extLst>
          </a:blip>
          <a:srcRect l="7639" r="18759"/>
          <a:stretch/>
        </p:blipFill>
        <p:spPr bwMode="auto">
          <a:xfrm>
            <a:off x="-76200" y="2964633"/>
            <a:ext cx="2419350" cy="3893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6428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747421"/>
            <a:ext cx="3352800" cy="5262979"/>
          </a:xfrm>
          <a:prstGeom prst="rect">
            <a:avLst/>
          </a:prstGeom>
        </p:spPr>
        <p:txBody>
          <a:bodyPr wrap="square">
            <a:spAutoFit/>
          </a:bodyPr>
          <a:lstStyle/>
          <a:p>
            <a:r>
              <a:rPr lang="en-US" sz="2000" b="1" dirty="0" smtClean="0"/>
              <a:t>CHAIR</a:t>
            </a:r>
            <a:r>
              <a:rPr lang="en-US" sz="2000" dirty="0" smtClean="0"/>
              <a:t/>
            </a:r>
            <a:br>
              <a:rPr lang="en-US" sz="2000" dirty="0" smtClean="0"/>
            </a:br>
            <a:r>
              <a:rPr lang="en-US" sz="2000" dirty="0" smtClean="0"/>
              <a:t>John D. </a:t>
            </a:r>
            <a:r>
              <a:rPr lang="en-US" sz="2000" dirty="0" err="1" smtClean="0"/>
              <a:t>Hofmeister</a:t>
            </a:r>
            <a:r>
              <a:rPr lang="en-US" sz="2000" dirty="0" smtClean="0"/>
              <a:t/>
            </a:r>
            <a:br>
              <a:rPr lang="en-US" sz="2000" dirty="0" smtClean="0"/>
            </a:br>
            <a:r>
              <a:rPr lang="en-US" sz="2000" dirty="0" smtClean="0"/>
              <a:t>Founder and CEO</a:t>
            </a:r>
            <a:br>
              <a:rPr lang="en-US" sz="2000" dirty="0" smtClean="0"/>
            </a:br>
            <a:r>
              <a:rPr lang="en-US" sz="2000" dirty="0" smtClean="0"/>
              <a:t>Citizens for Affordable Energy</a:t>
            </a:r>
            <a:br>
              <a:rPr lang="en-US" sz="2000" dirty="0" smtClean="0"/>
            </a:br>
            <a:r>
              <a:rPr lang="en-US" sz="2000" dirty="0" smtClean="0"/>
              <a:t> </a:t>
            </a:r>
            <a:br>
              <a:rPr lang="en-US" sz="2000" dirty="0" smtClean="0"/>
            </a:br>
            <a:r>
              <a:rPr lang="en-US" sz="2000" b="1" dirty="0" smtClean="0"/>
              <a:t>SENIOR VICE CHAIR</a:t>
            </a:r>
            <a:r>
              <a:rPr lang="en-US" sz="2000" dirty="0" smtClean="0"/>
              <a:t/>
            </a:r>
            <a:br>
              <a:rPr lang="en-US" sz="2000" dirty="0" smtClean="0"/>
            </a:br>
            <a:r>
              <a:rPr lang="en-US" sz="2000" dirty="0" smtClean="0"/>
              <a:t>Robert D. Taylor</a:t>
            </a:r>
            <a:br>
              <a:rPr lang="en-US" sz="2000" dirty="0" smtClean="0"/>
            </a:br>
            <a:r>
              <a:rPr lang="en-US" sz="2000" dirty="0" smtClean="0"/>
              <a:t>Founding Partner</a:t>
            </a:r>
            <a:br>
              <a:rPr lang="en-US" sz="2000" dirty="0" smtClean="0"/>
            </a:br>
            <a:r>
              <a:rPr lang="en-US" sz="2000" dirty="0" err="1" smtClean="0"/>
              <a:t>Centinela</a:t>
            </a:r>
            <a:r>
              <a:rPr lang="en-US" sz="2000" dirty="0" smtClean="0"/>
              <a:t> Capital Partners</a:t>
            </a:r>
            <a:br>
              <a:rPr lang="en-US" sz="2000" dirty="0" smtClean="0"/>
            </a:br>
            <a:r>
              <a:rPr lang="en-US" sz="2000" dirty="0" smtClean="0"/>
              <a:t> </a:t>
            </a:r>
            <a:br>
              <a:rPr lang="en-US" sz="2000" dirty="0" smtClean="0"/>
            </a:br>
            <a:r>
              <a:rPr lang="en-US" sz="2000" b="1" dirty="0" smtClean="0"/>
              <a:t>VICE CHAIR</a:t>
            </a:r>
            <a:r>
              <a:rPr lang="en-US" sz="2000" dirty="0" smtClean="0"/>
              <a:t/>
            </a:r>
            <a:br>
              <a:rPr lang="en-US" sz="2000" dirty="0" smtClean="0"/>
            </a:br>
            <a:r>
              <a:rPr lang="en-US" sz="2000" dirty="0" smtClean="0"/>
              <a:t>The Honorable Alexis M. Herman</a:t>
            </a:r>
            <a:br>
              <a:rPr lang="en-US" sz="2000" dirty="0" smtClean="0"/>
            </a:br>
            <a:r>
              <a:rPr lang="en-US" sz="2000" dirty="0" smtClean="0"/>
              <a:t>President</a:t>
            </a:r>
            <a:br>
              <a:rPr lang="en-US" sz="2000" dirty="0" smtClean="0"/>
            </a:br>
            <a:r>
              <a:rPr lang="en-US" sz="2000" dirty="0" smtClean="0"/>
              <a:t>New Ventures</a:t>
            </a:r>
            <a:br>
              <a:rPr lang="en-US" sz="2000" dirty="0" smtClean="0"/>
            </a:br>
            <a:r>
              <a:rPr lang="en-US" dirty="0" smtClean="0"/>
              <a:t> </a:t>
            </a:r>
            <a:br>
              <a:rPr lang="en-US" dirty="0" smtClean="0"/>
            </a:br>
            <a:endParaRPr lang="en-US" dirty="0"/>
          </a:p>
        </p:txBody>
      </p:sp>
      <p:sp>
        <p:nvSpPr>
          <p:cNvPr id="3" name="Rectangle 2"/>
          <p:cNvSpPr/>
          <p:nvPr/>
        </p:nvSpPr>
        <p:spPr>
          <a:xfrm>
            <a:off x="4724400" y="1828800"/>
            <a:ext cx="3886200" cy="3477875"/>
          </a:xfrm>
          <a:prstGeom prst="rect">
            <a:avLst/>
          </a:prstGeom>
        </p:spPr>
        <p:txBody>
          <a:bodyPr wrap="square">
            <a:spAutoFit/>
          </a:bodyPr>
          <a:lstStyle/>
          <a:p>
            <a:r>
              <a:rPr lang="en-US" sz="2000" b="1" dirty="0" smtClean="0"/>
              <a:t>SECRETARY</a:t>
            </a:r>
            <a:r>
              <a:rPr lang="en-US" sz="2000" dirty="0" smtClean="0"/>
              <a:t/>
            </a:r>
            <a:br>
              <a:rPr lang="en-US" sz="2000" dirty="0" smtClean="0"/>
            </a:br>
            <a:r>
              <a:rPr lang="en-US" sz="2000" dirty="0" smtClean="0"/>
              <a:t>Paul McKinnon</a:t>
            </a:r>
            <a:br>
              <a:rPr lang="en-US" sz="2000" dirty="0" smtClean="0"/>
            </a:br>
            <a:r>
              <a:rPr lang="en-US" sz="2000" dirty="0" smtClean="0"/>
              <a:t>Head of Human Resources</a:t>
            </a:r>
            <a:br>
              <a:rPr lang="en-US" sz="2000" dirty="0" smtClean="0"/>
            </a:br>
            <a:r>
              <a:rPr lang="en-US" sz="2000" dirty="0" smtClean="0"/>
              <a:t>Citigroup, Inc.</a:t>
            </a:r>
            <a:br>
              <a:rPr lang="en-US" sz="2000" dirty="0" smtClean="0"/>
            </a:br>
            <a:r>
              <a:rPr lang="en-US" sz="2000" dirty="0" smtClean="0"/>
              <a:t> </a:t>
            </a:r>
            <a:br>
              <a:rPr lang="en-US" sz="2000" dirty="0" smtClean="0"/>
            </a:br>
            <a:r>
              <a:rPr lang="en-US" sz="2000" b="1" dirty="0" smtClean="0"/>
              <a:t>TREASURER</a:t>
            </a:r>
            <a:r>
              <a:rPr lang="en-US" sz="2000" dirty="0" smtClean="0"/>
              <a:t/>
            </a:r>
            <a:br>
              <a:rPr lang="en-US" sz="2000" dirty="0" smtClean="0"/>
            </a:br>
            <a:r>
              <a:rPr lang="en-US" sz="2000" dirty="0" smtClean="0"/>
              <a:t>Jon R. Campbell</a:t>
            </a:r>
            <a:br>
              <a:rPr lang="en-US" sz="2000" dirty="0" smtClean="0"/>
            </a:br>
            <a:r>
              <a:rPr lang="en-US" sz="2000" dirty="0" smtClean="0"/>
              <a:t>Executive Vice President,</a:t>
            </a:r>
            <a:br>
              <a:rPr lang="en-US" sz="2000" dirty="0" smtClean="0"/>
            </a:br>
            <a:r>
              <a:rPr lang="en-US" sz="2000" dirty="0" smtClean="0"/>
              <a:t>Director of Social Responsibility Group</a:t>
            </a:r>
            <a:br>
              <a:rPr lang="en-US" sz="2000" dirty="0" smtClean="0"/>
            </a:br>
            <a:r>
              <a:rPr lang="en-US" sz="2000" dirty="0" smtClean="0"/>
              <a:t>Wells Fargo &amp; Company</a:t>
            </a:r>
            <a:endParaRPr lang="en-US" sz="2000" dirty="0"/>
          </a:p>
        </p:txBody>
      </p:sp>
      <p:sp>
        <p:nvSpPr>
          <p:cNvPr id="4" name="TextBox 3"/>
          <p:cNvSpPr txBox="1"/>
          <p:nvPr/>
        </p:nvSpPr>
        <p:spPr>
          <a:xfrm>
            <a:off x="1219200" y="0"/>
            <a:ext cx="5930534" cy="1569660"/>
          </a:xfrm>
          <a:prstGeom prst="rect">
            <a:avLst/>
          </a:prstGeom>
          <a:noFill/>
        </p:spPr>
        <p:txBody>
          <a:bodyPr wrap="none" rtlCol="0">
            <a:spAutoFit/>
          </a:bodyPr>
          <a:lstStyle/>
          <a:p>
            <a:r>
              <a:rPr lang="en-US" sz="4800" b="1" dirty="0" smtClean="0"/>
              <a:t>Board officers of the</a:t>
            </a:r>
          </a:p>
          <a:p>
            <a:r>
              <a:rPr lang="en-US" sz="4800" b="1" dirty="0" smtClean="0"/>
              <a:t>National Urban league</a:t>
            </a:r>
            <a:endParaRPr lang="en-US" sz="4800" b="1" dirty="0"/>
          </a:p>
        </p:txBody>
      </p:sp>
      <p:sp>
        <p:nvSpPr>
          <p:cNvPr id="5" name="TextBox 4"/>
          <p:cNvSpPr txBox="1"/>
          <p:nvPr/>
        </p:nvSpPr>
        <p:spPr>
          <a:xfrm>
            <a:off x="3200400" y="6135469"/>
            <a:ext cx="7162800" cy="646331"/>
          </a:xfrm>
          <a:prstGeom prst="rect">
            <a:avLst/>
          </a:prstGeom>
          <a:noFill/>
        </p:spPr>
        <p:txBody>
          <a:bodyPr wrap="square" rtlCol="0">
            <a:spAutoFit/>
          </a:bodyPr>
          <a:lstStyle/>
          <a:p>
            <a:r>
              <a:rPr lang="en-US" sz="3600" b="1" i="1" dirty="0" smtClean="0">
                <a:latin typeface="Eras Bold ITC" pitchFamily="34" charset="0"/>
              </a:rPr>
              <a:t> </a:t>
            </a:r>
            <a:r>
              <a:rPr lang="en-US" sz="3200" b="1" i="1" dirty="0" smtClean="0">
                <a:latin typeface="Eras Bold ITC" pitchFamily="34" charset="0"/>
              </a:rPr>
              <a:t>ALL THE WAY IN THE BOX </a:t>
            </a:r>
            <a:endParaRPr lang="en-US" sz="3200" b="1" i="1" dirty="0">
              <a:latin typeface="Eras Bold ITC" pitchFamily="34" charset="0"/>
            </a:endParaRPr>
          </a:p>
        </p:txBody>
      </p:sp>
    </p:spTree>
    <p:extLst>
      <p:ext uri="{BB962C8B-B14F-4D97-AF65-F5344CB8AC3E}">
        <p14:creationId xmlns:p14="http://schemas.microsoft.com/office/powerpoint/2010/main" val="15246428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600200"/>
            <a:ext cx="8906028" cy="3046988"/>
          </a:xfrm>
          <a:prstGeom prst="rect">
            <a:avLst/>
          </a:prstGeom>
          <a:noFill/>
        </p:spPr>
        <p:txBody>
          <a:bodyPr wrap="none" rtlCol="0">
            <a:spAutoFit/>
          </a:bodyPr>
          <a:lstStyle/>
          <a:p>
            <a:r>
              <a:rPr lang="en-US" sz="9600" b="1" dirty="0" smtClean="0"/>
              <a:t>National Council </a:t>
            </a:r>
          </a:p>
          <a:p>
            <a:r>
              <a:rPr lang="en-US" sz="9600" b="1" dirty="0" smtClean="0"/>
              <a:t>of Negro Women</a:t>
            </a:r>
            <a:endParaRPr lang="en-US" sz="9600" b="1" dirty="0"/>
          </a:p>
        </p:txBody>
      </p:sp>
    </p:spTree>
    <p:extLst>
      <p:ext uri="{BB962C8B-B14F-4D97-AF65-F5344CB8AC3E}">
        <p14:creationId xmlns:p14="http://schemas.microsoft.com/office/powerpoint/2010/main" val="3035044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encrypted-tbn0.gstatic.com/images?q=tbn:ANd9GcRmlDFAoaJdOVprNSPEB0tgPhbwYntev4hfH5Pe-4OwBiMbEIwd"/>
          <p:cNvPicPr>
            <a:picLocks noChangeAspect="1" noChangeArrowheads="1"/>
          </p:cNvPicPr>
          <p:nvPr/>
        </p:nvPicPr>
        <p:blipFill rotWithShape="1">
          <a:blip r:embed="rId2">
            <a:extLst>
              <a:ext uri="{28A0092B-C50C-407E-A947-70E740481C1C}">
                <a14:useLocalDpi xmlns:a14="http://schemas.microsoft.com/office/drawing/2010/main" val="0"/>
              </a:ext>
            </a:extLst>
          </a:blip>
          <a:srcRect r="45848"/>
          <a:stretch/>
        </p:blipFill>
        <p:spPr bwMode="auto">
          <a:xfrm>
            <a:off x="5029200" y="152400"/>
            <a:ext cx="3856619"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 y="152400"/>
            <a:ext cx="4572000" cy="6740307"/>
          </a:xfrm>
          <a:prstGeom prst="rect">
            <a:avLst/>
          </a:prstGeom>
        </p:spPr>
        <p:txBody>
          <a:bodyPr>
            <a:spAutoFit/>
          </a:bodyPr>
          <a:lstStyle/>
          <a:p>
            <a:r>
              <a:rPr lang="en-US" sz="2400" b="1" dirty="0" smtClean="0"/>
              <a:t>“Through </a:t>
            </a:r>
            <a:r>
              <a:rPr lang="en-US" sz="2400" b="1" u="sng" dirty="0" smtClean="0"/>
              <a:t>the National Association of Colored Women</a:t>
            </a:r>
            <a:r>
              <a:rPr lang="en-US" sz="2400" b="1" dirty="0" smtClean="0"/>
              <a:t>, which was formed by the union of two large organizations in July, </a:t>
            </a:r>
            <a:r>
              <a:rPr lang="en-US" sz="2400" b="1" u="sng" dirty="0" smtClean="0"/>
              <a:t>1896</a:t>
            </a:r>
            <a:r>
              <a:rPr lang="en-US" sz="2400" b="1" dirty="0" smtClean="0"/>
              <a:t>, and which is now the only national body among colored women, much good has been done in the past, and more will be accomplished in the future, we hope. Believing that it is only through the home that a people can become really good and truly great, the National Association of Colored Women has entered that sacred domain. Homes, more homes, better homes, purer homes is the text upon which we have been preached</a:t>
            </a:r>
            <a:r>
              <a:rPr lang="en-US" sz="2400" b="1" dirty="0" smtClean="0"/>
              <a:t>.” </a:t>
            </a:r>
            <a:endParaRPr lang="en-US" sz="2400" b="1" dirty="0"/>
          </a:p>
        </p:txBody>
      </p:sp>
      <p:sp>
        <p:nvSpPr>
          <p:cNvPr id="3" name="TextBox 2"/>
          <p:cNvSpPr txBox="1"/>
          <p:nvPr/>
        </p:nvSpPr>
        <p:spPr>
          <a:xfrm>
            <a:off x="5135519" y="6400800"/>
            <a:ext cx="3779881" cy="400110"/>
          </a:xfrm>
          <a:prstGeom prst="rect">
            <a:avLst/>
          </a:prstGeom>
          <a:noFill/>
        </p:spPr>
        <p:txBody>
          <a:bodyPr wrap="none" rtlCol="0">
            <a:spAutoFit/>
          </a:bodyPr>
          <a:lstStyle/>
          <a:p>
            <a:r>
              <a:rPr lang="en-US" sz="2000" b="1" dirty="0" smtClean="0"/>
              <a:t>Mary Church Terrell (1863 – 1954)</a:t>
            </a:r>
            <a:endParaRPr lang="en-US" sz="2000" b="1" dirty="0"/>
          </a:p>
        </p:txBody>
      </p:sp>
    </p:spTree>
    <p:extLst>
      <p:ext uri="{BB962C8B-B14F-4D97-AF65-F5344CB8AC3E}">
        <p14:creationId xmlns:p14="http://schemas.microsoft.com/office/powerpoint/2010/main" val="15246428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Mary McLeod Bethu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3736553"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86200" y="963335"/>
            <a:ext cx="5029200" cy="5970865"/>
          </a:xfrm>
          <a:prstGeom prst="rect">
            <a:avLst/>
          </a:prstGeom>
        </p:spPr>
        <p:txBody>
          <a:bodyPr wrap="square">
            <a:spAutoFit/>
          </a:bodyPr>
          <a:lstStyle/>
          <a:p>
            <a:r>
              <a:rPr lang="en-US" sz="2800" b="1" dirty="0" smtClean="0"/>
              <a:t>“It </a:t>
            </a:r>
            <a:r>
              <a:rPr lang="en-US" sz="2800" b="1" dirty="0" smtClean="0"/>
              <a:t>is our pledge to make a lasting contribution to all that is finest and best in America, to cherish and enrich her heritage of freedom and progress by working for the integration of all her people regardless of race, creed, or national origin, into her spiritual, social, cultural, civic, and economic life, and thus aid her to achieve the glorious destiny of a true and unfettered democracy</a:t>
            </a:r>
            <a:r>
              <a:rPr lang="en-US" sz="2800" b="1" dirty="0" smtClean="0"/>
              <a:t>.”</a:t>
            </a:r>
            <a:r>
              <a:rPr lang="en-US" dirty="0" smtClean="0"/>
              <a:t/>
            </a:r>
            <a:br>
              <a:rPr lang="en-US" dirty="0" smtClean="0"/>
            </a:br>
            <a:endParaRPr lang="en-US" dirty="0"/>
          </a:p>
        </p:txBody>
      </p:sp>
      <p:sp>
        <p:nvSpPr>
          <p:cNvPr id="3" name="TextBox 2"/>
          <p:cNvSpPr txBox="1"/>
          <p:nvPr/>
        </p:nvSpPr>
        <p:spPr>
          <a:xfrm>
            <a:off x="631042" y="5997714"/>
            <a:ext cx="2569358" cy="707886"/>
          </a:xfrm>
          <a:prstGeom prst="rect">
            <a:avLst/>
          </a:prstGeom>
          <a:noFill/>
        </p:spPr>
        <p:txBody>
          <a:bodyPr wrap="none" rtlCol="0">
            <a:spAutoFit/>
          </a:bodyPr>
          <a:lstStyle/>
          <a:p>
            <a:pPr algn="ctr"/>
            <a:r>
              <a:rPr lang="en-US" sz="2000" b="1" dirty="0" smtClean="0"/>
              <a:t>Mary </a:t>
            </a:r>
            <a:r>
              <a:rPr lang="en-US" sz="2000" b="1" dirty="0" err="1" smtClean="0"/>
              <a:t>Mcleod</a:t>
            </a:r>
            <a:r>
              <a:rPr lang="en-US" sz="2000" b="1" dirty="0" smtClean="0"/>
              <a:t> Bethune</a:t>
            </a:r>
          </a:p>
          <a:p>
            <a:pPr algn="ctr"/>
            <a:r>
              <a:rPr lang="en-US" sz="2000" b="1" dirty="0" smtClean="0"/>
              <a:t>1875 - 1955</a:t>
            </a:r>
            <a:endParaRPr lang="en-US" sz="2000" b="1" dirty="0"/>
          </a:p>
        </p:txBody>
      </p:sp>
      <p:sp>
        <p:nvSpPr>
          <p:cNvPr id="4" name="TextBox 3"/>
          <p:cNvSpPr txBox="1"/>
          <p:nvPr/>
        </p:nvSpPr>
        <p:spPr>
          <a:xfrm>
            <a:off x="117016" y="76200"/>
            <a:ext cx="8950784" cy="677108"/>
          </a:xfrm>
          <a:prstGeom prst="rect">
            <a:avLst/>
          </a:prstGeom>
          <a:noFill/>
        </p:spPr>
        <p:txBody>
          <a:bodyPr wrap="none" rtlCol="0">
            <a:spAutoFit/>
          </a:bodyPr>
          <a:lstStyle/>
          <a:p>
            <a:r>
              <a:rPr lang="en-US" sz="3800" b="1" dirty="0" smtClean="0"/>
              <a:t>Founder, National Council of Negro Women</a:t>
            </a:r>
            <a:endParaRPr lang="en-US" sz="3800" b="1" dirty="0"/>
          </a:p>
        </p:txBody>
      </p:sp>
      <p:sp>
        <p:nvSpPr>
          <p:cNvPr id="5" name="TextBox 4"/>
          <p:cNvSpPr txBox="1"/>
          <p:nvPr/>
        </p:nvSpPr>
        <p:spPr>
          <a:xfrm>
            <a:off x="7467600" y="6457890"/>
            <a:ext cx="1671420" cy="400110"/>
          </a:xfrm>
          <a:prstGeom prst="rect">
            <a:avLst/>
          </a:prstGeom>
          <a:noFill/>
        </p:spPr>
        <p:txBody>
          <a:bodyPr wrap="none" rtlCol="0">
            <a:spAutoFit/>
          </a:bodyPr>
          <a:lstStyle/>
          <a:p>
            <a:r>
              <a:rPr lang="en-US" sz="2000" b="1" dirty="0" smtClean="0"/>
              <a:t>(NCNW, 1935)</a:t>
            </a:r>
            <a:endParaRPr lang="en-US" sz="2000" b="1" dirty="0"/>
          </a:p>
        </p:txBody>
      </p:sp>
    </p:spTree>
    <p:extLst>
      <p:ext uri="{BB962C8B-B14F-4D97-AF65-F5344CB8AC3E}">
        <p14:creationId xmlns:p14="http://schemas.microsoft.com/office/powerpoint/2010/main" val="1524642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91170" y="228600"/>
            <a:ext cx="6028830" cy="1569660"/>
          </a:xfrm>
          <a:prstGeom prst="rect">
            <a:avLst/>
          </a:prstGeom>
          <a:noFill/>
        </p:spPr>
        <p:txBody>
          <a:bodyPr wrap="none" rtlCol="0">
            <a:spAutoFit/>
          </a:bodyPr>
          <a:lstStyle/>
          <a:p>
            <a:r>
              <a:rPr lang="en-US" sz="9600" b="1" dirty="0" smtClean="0"/>
              <a:t>IN THE BOX</a:t>
            </a:r>
            <a:endParaRPr lang="en-US" sz="9600" b="1" dirty="0"/>
          </a:p>
        </p:txBody>
      </p:sp>
      <p:sp>
        <p:nvSpPr>
          <p:cNvPr id="5" name="TextBox 4"/>
          <p:cNvSpPr txBox="1"/>
          <p:nvPr/>
        </p:nvSpPr>
        <p:spPr>
          <a:xfrm>
            <a:off x="1752600" y="5200471"/>
            <a:ext cx="5351080" cy="1200329"/>
          </a:xfrm>
          <a:prstGeom prst="rect">
            <a:avLst/>
          </a:prstGeom>
          <a:noFill/>
        </p:spPr>
        <p:txBody>
          <a:bodyPr wrap="none" rtlCol="0">
            <a:spAutoFit/>
          </a:bodyPr>
          <a:lstStyle/>
          <a:p>
            <a:pPr algn="ctr"/>
            <a:r>
              <a:rPr lang="en-US" sz="2400" b="1" dirty="0" smtClean="0"/>
              <a:t>Abdul </a:t>
            </a:r>
            <a:r>
              <a:rPr lang="en-US" sz="2400" b="1" dirty="0" err="1" smtClean="0"/>
              <a:t>Alkalimat</a:t>
            </a:r>
            <a:endParaRPr lang="en-US" sz="2400" b="1" dirty="0" smtClean="0"/>
          </a:p>
          <a:p>
            <a:pPr algn="ctr"/>
            <a:r>
              <a:rPr lang="en-US" sz="2400" b="1" dirty="0" smtClean="0"/>
              <a:t>Department of African American Studies</a:t>
            </a:r>
          </a:p>
          <a:p>
            <a:pPr algn="ctr"/>
            <a:r>
              <a:rPr lang="en-US" sz="2400" b="1" dirty="0" smtClean="0"/>
              <a:t>University of Illinois</a:t>
            </a:r>
            <a:endParaRPr lang="en-US" sz="2400" b="1" dirty="0"/>
          </a:p>
        </p:txBody>
      </p:sp>
      <p:pic>
        <p:nvPicPr>
          <p:cNvPr id="2050" name="Picture 2" descr="https://encrypted-tbn1.gstatic.com/images?q=tbn:ANd9GcT8Kx7ZPe7rzH8jhv9oiSVN-JhVKD6UlGYfs4KfiFUmgrdODEOI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85410"/>
            <a:ext cx="3581400" cy="29966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0.gstatic.com/images?q=tbn:ANd9GcS2CaA3n_UqJBhuM-b-98EZj52cVupdtbdVPRDhSjdwwcE7dqVa7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5584" y="1864050"/>
            <a:ext cx="3395415" cy="3031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8829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blackpast.org/files/blackpast_images/ww_tnstate_edu-library-digital-bowman2a_gif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5429250" cy="4343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29400" y="4826675"/>
            <a:ext cx="2362200" cy="2031325"/>
          </a:xfrm>
          <a:prstGeom prst="rect">
            <a:avLst/>
          </a:prstGeom>
        </p:spPr>
        <p:txBody>
          <a:bodyPr wrap="square">
            <a:spAutoFit/>
          </a:bodyPr>
          <a:lstStyle/>
          <a:p>
            <a:pPr algn="r"/>
            <a:r>
              <a:rPr lang="en-US" b="1" dirty="0" smtClean="0"/>
              <a:t>In l957, Height was elected fourth National President of NCNW and served until l998 when she became Chair and President Emerita.</a:t>
            </a:r>
            <a:endParaRPr lang="en-US" b="1" dirty="0"/>
          </a:p>
        </p:txBody>
      </p:sp>
      <p:pic>
        <p:nvPicPr>
          <p:cNvPr id="18436" name="Picture 4" descr="https://encrypted-tbn2.gstatic.com/images?q=tbn:ANd9GcS5pyx3q7yztqlJJ3bzz_9lDVRGySfUXzeo4sEqgwxXWnxvjP7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1" y="381000"/>
            <a:ext cx="2514600" cy="36307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75599" y="4016514"/>
            <a:ext cx="1811201" cy="707886"/>
          </a:xfrm>
          <a:prstGeom prst="rect">
            <a:avLst/>
          </a:prstGeom>
          <a:noFill/>
        </p:spPr>
        <p:txBody>
          <a:bodyPr wrap="none" rtlCol="0">
            <a:spAutoFit/>
          </a:bodyPr>
          <a:lstStyle/>
          <a:p>
            <a:r>
              <a:rPr lang="en-US" sz="2000" b="1" dirty="0" smtClean="0"/>
              <a:t>Dorothy Height</a:t>
            </a:r>
          </a:p>
          <a:p>
            <a:r>
              <a:rPr lang="en-US" sz="2000" b="1" dirty="0" smtClean="0"/>
              <a:t>(1912 – 2010)</a:t>
            </a:r>
            <a:endParaRPr lang="en-US" sz="2000" b="1" dirty="0"/>
          </a:p>
        </p:txBody>
      </p:sp>
      <p:sp>
        <p:nvSpPr>
          <p:cNvPr id="4" name="Rectangle 3"/>
          <p:cNvSpPr/>
          <p:nvPr/>
        </p:nvSpPr>
        <p:spPr>
          <a:xfrm>
            <a:off x="-152400" y="4572000"/>
            <a:ext cx="6858000" cy="2246769"/>
          </a:xfrm>
          <a:prstGeom prst="rect">
            <a:avLst/>
          </a:prstGeom>
        </p:spPr>
        <p:txBody>
          <a:bodyPr wrap="square">
            <a:spAutoFit/>
          </a:bodyPr>
          <a:lstStyle/>
          <a:p>
            <a:pPr algn="r"/>
            <a:r>
              <a:rPr lang="en-US" sz="2000" b="1" dirty="0" smtClean="0"/>
              <a:t>“I believe we hold in our hands the power once again to shape not only our own but the nation's future -- a future that is based on developing an agenda that radically challenges limitations in our economic development, educational achievement and political empowerment. Undoubtedly, African-Americans will have an integral role to play, although our path ahead will continue to be complex and difficult.” </a:t>
            </a:r>
            <a:endParaRPr lang="en-US" sz="2000" b="1" dirty="0"/>
          </a:p>
        </p:txBody>
      </p:sp>
    </p:spTree>
    <p:extLst>
      <p:ext uri="{BB962C8B-B14F-4D97-AF65-F5344CB8AC3E}">
        <p14:creationId xmlns:p14="http://schemas.microsoft.com/office/powerpoint/2010/main" val="15246428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9971" y="2438400"/>
            <a:ext cx="2953629" cy="1569660"/>
          </a:xfrm>
          <a:prstGeom prst="rect">
            <a:avLst/>
          </a:prstGeom>
          <a:noFill/>
        </p:spPr>
        <p:txBody>
          <a:bodyPr wrap="none" rtlCol="0">
            <a:spAutoFit/>
          </a:bodyPr>
          <a:lstStyle/>
          <a:p>
            <a:r>
              <a:rPr lang="en-US" sz="9600" b="1" dirty="0" smtClean="0"/>
              <a:t>CORE</a:t>
            </a:r>
            <a:endParaRPr lang="en-US" sz="9600" b="1" dirty="0"/>
          </a:p>
        </p:txBody>
      </p:sp>
    </p:spTree>
    <p:extLst>
      <p:ext uri="{BB962C8B-B14F-4D97-AF65-F5344CB8AC3E}">
        <p14:creationId xmlns:p14="http://schemas.microsoft.com/office/powerpoint/2010/main" val="15246428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encrypted-tbn0.gstatic.com/images?q=tbn:ANd9GcQgMNo5XNwUauyAY8zzezf7ED7n2-ZSpw_bUYuExrAjMe3QVGu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0"/>
            <a:ext cx="5076825" cy="3124200"/>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https://encrypted-tbn0.gstatic.com/images?q=tbn:ANd9GcQ91jyKvR3KjEt7VxInWpoH6-O5qFLChrro7GaTTXpOXujBfLMm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78" y="0"/>
            <a:ext cx="4775844" cy="3124200"/>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International Commun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106395"/>
            <a:ext cx="4636129" cy="37516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046" y="3928408"/>
            <a:ext cx="4561954" cy="2308324"/>
          </a:xfrm>
          <a:prstGeom prst="rect">
            <a:avLst/>
          </a:prstGeom>
          <a:noFill/>
        </p:spPr>
        <p:txBody>
          <a:bodyPr wrap="none" rtlCol="0">
            <a:spAutoFit/>
          </a:bodyPr>
          <a:lstStyle/>
          <a:p>
            <a:r>
              <a:rPr lang="en-US" sz="2400" b="1" dirty="0" smtClean="0"/>
              <a:t>At the University of Chicago the </a:t>
            </a:r>
          </a:p>
          <a:p>
            <a:r>
              <a:rPr lang="en-US" sz="2400" b="1" dirty="0" smtClean="0"/>
              <a:t>Fellowship of Reconciliation </a:t>
            </a:r>
          </a:p>
          <a:p>
            <a:r>
              <a:rPr lang="en-US" sz="2400" b="1" dirty="0" smtClean="0"/>
              <a:t>was the pacifist organization </a:t>
            </a:r>
          </a:p>
          <a:p>
            <a:r>
              <a:rPr lang="en-US" sz="2400" b="1" dirty="0" smtClean="0"/>
              <a:t>that led to CORE.  They practiced </a:t>
            </a:r>
          </a:p>
          <a:p>
            <a:r>
              <a:rPr lang="en-US" sz="2400" b="1" dirty="0" smtClean="0"/>
              <a:t>non-violent direct action in teams </a:t>
            </a:r>
          </a:p>
          <a:p>
            <a:r>
              <a:rPr lang="en-US" sz="2400" b="1" dirty="0" smtClean="0"/>
              <a:t>that included Blacks and whites.</a:t>
            </a:r>
          </a:p>
        </p:txBody>
      </p:sp>
    </p:spTree>
    <p:extLst>
      <p:ext uri="{BB962C8B-B14F-4D97-AF65-F5344CB8AC3E}">
        <p14:creationId xmlns:p14="http://schemas.microsoft.com/office/powerpoint/2010/main" val="30350449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s://encrypted-tbn3.gstatic.com/images?q=tbn:ANd9GcS52K5ZfnA6pW_T4MA_YOY2K0_G4dRAkADoog4FNU_43gI-GZwPjA"/>
          <p:cNvPicPr>
            <a:picLocks noChangeAspect="1" noChangeArrowheads="1"/>
          </p:cNvPicPr>
          <p:nvPr/>
        </p:nvPicPr>
        <p:blipFill rotWithShape="1">
          <a:blip r:embed="rId2">
            <a:extLst>
              <a:ext uri="{28A0092B-C50C-407E-A947-70E740481C1C}">
                <a14:useLocalDpi xmlns:a14="http://schemas.microsoft.com/office/drawing/2010/main" val="0"/>
              </a:ext>
            </a:extLst>
          </a:blip>
          <a:srcRect b="11192"/>
          <a:stretch/>
        </p:blipFill>
        <p:spPr bwMode="auto">
          <a:xfrm>
            <a:off x="4648200" y="228600"/>
            <a:ext cx="3543300" cy="305014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encrypted-tbn1.gstatic.com/images?q=tbn:ANd9GcStgjkjwkynDco-ec5CLg7zWw7p9SBxiivyIhiwanawiI1L5xrX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3095603" cy="30956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encrypted-tbn2.gstatic.com/images?q=tbn:ANd9GcRrThruffLVhjm_9ibmB8RSBu30OpHFnw71_CrjCYMiU9jLlht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2907" y="-24142"/>
            <a:ext cx="2267712" cy="23622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encrypted-tbn3.gstatic.com/images?q=tbn:ANd9GcRzPAwd7P7JWfUcoNGS376UJs2oDUEcPCU0tGmIyxis5vV0QkT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124200"/>
            <a:ext cx="5322648" cy="37338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encrypted-tbn3.gstatic.com/images?q=tbn:ANd9GcTPRQpyem1z3jV1PYc_EcMxbs_40Oi_8YqgowvgDl4QkJZhZyP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095603"/>
            <a:ext cx="4783975" cy="3762397"/>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encrypted-tbn0.gstatic.com/images?q=tbn:ANd9GcTtrgldUScSaR3Is85VdjAsXSBC2tncq01VaP2ov8sQHvCBXY6R"/>
          <p:cNvPicPr>
            <a:picLocks noChangeAspect="1" noChangeArrowheads="1"/>
          </p:cNvPicPr>
          <p:nvPr/>
        </p:nvPicPr>
        <p:blipFill rotWithShape="1">
          <a:blip r:embed="rId7">
            <a:extLst>
              <a:ext uri="{28A0092B-C50C-407E-A947-70E740481C1C}">
                <a14:useLocalDpi xmlns:a14="http://schemas.microsoft.com/office/drawing/2010/main" val="0"/>
              </a:ext>
            </a:extLst>
          </a:blip>
          <a:srcRect l="11868"/>
          <a:stretch/>
        </p:blipFill>
        <p:spPr bwMode="auto">
          <a:xfrm>
            <a:off x="7586804" y="-228600"/>
            <a:ext cx="1861996" cy="3373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6428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encrypted-tbn1.gstatic.com/images?q=tbn:ANd9GcRG0M97RjPPcdf7iAuz4ubZ5Bn0jWSxHEYlemkFT7U5xAJtCv3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7278" y="0"/>
            <a:ext cx="3846722" cy="2559820"/>
          </a:xfrm>
          <a:prstGeom prst="rect">
            <a:avLst/>
          </a:prstGeom>
          <a:noFill/>
          <a:extLst>
            <a:ext uri="{909E8E84-426E-40DD-AFC4-6F175D3DCCD1}">
              <a14:hiddenFill xmlns:a14="http://schemas.microsoft.com/office/drawing/2010/main">
                <a:solidFill>
                  <a:srgbClr val="FFFFFF"/>
                </a:solidFill>
              </a14:hiddenFill>
            </a:ext>
          </a:extLst>
        </p:spPr>
      </p:pic>
      <p:pic>
        <p:nvPicPr>
          <p:cNvPr id="26632" name="Picture 8" descr="https://encrypted-tbn3.gstatic.com/images?q=tbn:ANd9GcQ3T51SlvkhLe02Ty6D1MeWjJCK9lsNWayBuvdfAXt-pve3a6P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49258"/>
            <a:ext cx="4176454" cy="4308742"/>
          </a:xfrm>
          <a:prstGeom prst="rect">
            <a:avLst/>
          </a:prstGeom>
          <a:noFill/>
          <a:extLst>
            <a:ext uri="{909E8E84-426E-40DD-AFC4-6F175D3DCCD1}">
              <a14:hiddenFill xmlns:a14="http://schemas.microsoft.com/office/drawing/2010/main">
                <a:solidFill>
                  <a:srgbClr val="FFFFFF"/>
                </a:solidFill>
              </a14:hiddenFill>
            </a:ext>
          </a:extLst>
        </p:spPr>
      </p:pic>
      <p:pic>
        <p:nvPicPr>
          <p:cNvPr id="26634" name="Picture 10" descr="https://encrypted-tbn1.gstatic.com/images?q=tbn:ANd9GcTU6MwCmsxaaCuxNvkd6dwYqUPqK9WjjLXwz7bXS4iIUSgq5r1S"/>
          <p:cNvPicPr>
            <a:picLocks noChangeAspect="1" noChangeArrowheads="1"/>
          </p:cNvPicPr>
          <p:nvPr/>
        </p:nvPicPr>
        <p:blipFill rotWithShape="1">
          <a:blip r:embed="rId4">
            <a:extLst>
              <a:ext uri="{28A0092B-C50C-407E-A947-70E740481C1C}">
                <a14:useLocalDpi xmlns:a14="http://schemas.microsoft.com/office/drawing/2010/main" val="0"/>
              </a:ext>
            </a:extLst>
          </a:blip>
          <a:srcRect b="7650"/>
          <a:stretch/>
        </p:blipFill>
        <p:spPr bwMode="auto">
          <a:xfrm>
            <a:off x="0" y="37723"/>
            <a:ext cx="1828800" cy="2522097"/>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https://encrypted-tbn2.gstatic.com/images?q=tbn:ANd9GcQgcZTrw_TCA1AJFT-dSCQvoGp72196qCqYKcITn2scD7TDNna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1931" y="0"/>
            <a:ext cx="3850669" cy="2559820"/>
          </a:xfrm>
          <a:prstGeom prst="rect">
            <a:avLst/>
          </a:prstGeom>
          <a:noFill/>
          <a:extLst>
            <a:ext uri="{909E8E84-426E-40DD-AFC4-6F175D3DCCD1}">
              <a14:hiddenFill xmlns:a14="http://schemas.microsoft.com/office/drawing/2010/main">
                <a:solidFill>
                  <a:srgbClr val="FFFFFF"/>
                </a:solidFill>
              </a14:hiddenFill>
            </a:ext>
          </a:extLst>
        </p:spPr>
      </p:pic>
      <p:pic>
        <p:nvPicPr>
          <p:cNvPr id="26636" name="Picture 12" descr="https://encrypted-tbn3.gstatic.com/images?q=tbn:ANd9GcS3wjWVqfuxoNmQI91_68-cIHSCSrDy0zlDG74GegQPVLNLBoV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6454" y="2559820"/>
            <a:ext cx="3178346" cy="4298180"/>
          </a:xfrm>
          <a:prstGeom prst="rect">
            <a:avLst/>
          </a:prstGeom>
          <a:noFill/>
          <a:extLst>
            <a:ext uri="{909E8E84-426E-40DD-AFC4-6F175D3DCCD1}">
              <a14:hiddenFill xmlns:a14="http://schemas.microsoft.com/office/drawing/2010/main">
                <a:solidFill>
                  <a:srgbClr val="FFFFFF"/>
                </a:solidFill>
              </a14:hiddenFill>
            </a:ext>
          </a:extLst>
        </p:spPr>
      </p:pic>
      <p:pic>
        <p:nvPicPr>
          <p:cNvPr id="26638" name="Picture 14" descr="https://encrypted-tbn0.gstatic.com/images?q=tbn:ANd9GcQjf3M221xwEao6eS-RYBb1ielcgRSO1BFFV_hXTcLoLgvrXuL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6385" y="4623185"/>
            <a:ext cx="1777615" cy="1777615"/>
          </a:xfrm>
          <a:prstGeom prst="rect">
            <a:avLst/>
          </a:prstGeom>
          <a:noFill/>
          <a:extLst>
            <a:ext uri="{909E8E84-426E-40DD-AFC4-6F175D3DCCD1}">
              <a14:hiddenFill xmlns:a14="http://schemas.microsoft.com/office/drawing/2010/main">
                <a:solidFill>
                  <a:srgbClr val="FFFFFF"/>
                </a:solidFill>
              </a14:hiddenFill>
            </a:ext>
          </a:extLst>
        </p:spPr>
      </p:pic>
      <p:pic>
        <p:nvPicPr>
          <p:cNvPr id="26640" name="Picture 16" descr="https://encrypted-tbn1.gstatic.com/images?q=tbn:ANd9GcRjOejD_5WJ1XZbefWjfNLsLTj-VGVdJJFeUCBruRjS1KZbR0vCYnynX3KMB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69404" y="2895600"/>
            <a:ext cx="1171575" cy="117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0449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1428" y="2392740"/>
            <a:ext cx="2577372" cy="1569660"/>
          </a:xfrm>
          <a:prstGeom prst="rect">
            <a:avLst/>
          </a:prstGeom>
          <a:noFill/>
        </p:spPr>
        <p:txBody>
          <a:bodyPr wrap="none" rtlCol="0">
            <a:spAutoFit/>
          </a:bodyPr>
          <a:lstStyle/>
          <a:p>
            <a:r>
              <a:rPr lang="en-US" sz="9600" b="1" dirty="0" smtClean="0"/>
              <a:t>SCLC</a:t>
            </a:r>
            <a:endParaRPr lang="en-US" sz="9600" b="1" dirty="0"/>
          </a:p>
        </p:txBody>
      </p:sp>
    </p:spTree>
    <p:extLst>
      <p:ext uri="{BB962C8B-B14F-4D97-AF65-F5344CB8AC3E}">
        <p14:creationId xmlns:p14="http://schemas.microsoft.com/office/powerpoint/2010/main" val="30350449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encrypted-tbn3.gstatic.com/images?q=tbn:ANd9GcRjtsxRATSRMxmplXLNXyNTWNoFxN1VEcYTFb1aHKJy9Y3QhMi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3990283" cy="3732291"/>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ttp://blogs.clarionledger.com/jmitchell/files/2010/05/Rosa-Parks-Dickson1dec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0400"/>
            <a:ext cx="4724400" cy="5291328"/>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https://encrypted-tbn0.gstatic.com/images?q=tbn:ANd9GcQkJiOptrhGMd1pXPc4E6tQOzm3_l3alPfDtv4TEAt3Dar2vvpKt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1579" y="3732291"/>
            <a:ext cx="4472422" cy="3125709"/>
          </a:xfrm>
          <a:prstGeom prst="rect">
            <a:avLst/>
          </a:prstGeom>
          <a:noFill/>
          <a:extLst>
            <a:ext uri="{909E8E84-426E-40DD-AFC4-6F175D3DCCD1}">
              <a14:hiddenFill xmlns:a14="http://schemas.microsoft.com/office/drawing/2010/main">
                <a:solidFill>
                  <a:srgbClr val="FFFFFF"/>
                </a:solidFill>
              </a14:hiddenFill>
            </a:ext>
          </a:extLst>
        </p:spPr>
      </p:pic>
      <p:pic>
        <p:nvPicPr>
          <p:cNvPr id="24584" name="Picture 8" descr="https://encrypted-tbn3.gstatic.com/images?q=tbn:ANd9GcTs3s_LweL_fB7cSAvCCm8B7Z8iDZBuHQTLNOqdNQKtAUr9biKrW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199" y="-1"/>
            <a:ext cx="2627533" cy="37322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34200" y="228600"/>
            <a:ext cx="1627369" cy="707886"/>
          </a:xfrm>
          <a:prstGeom prst="rect">
            <a:avLst/>
          </a:prstGeom>
          <a:noFill/>
        </p:spPr>
        <p:txBody>
          <a:bodyPr wrap="none" rtlCol="0">
            <a:spAutoFit/>
          </a:bodyPr>
          <a:lstStyle/>
          <a:p>
            <a:pPr algn="ctr"/>
            <a:r>
              <a:rPr lang="en-US" sz="2000" b="1" dirty="0" smtClean="0"/>
              <a:t>Rosa Parks</a:t>
            </a:r>
          </a:p>
          <a:p>
            <a:pPr algn="ctr"/>
            <a:r>
              <a:rPr lang="en-US" sz="2000" b="1" dirty="0" smtClean="0"/>
              <a:t>(1913 – 2005)</a:t>
            </a:r>
            <a:endParaRPr lang="en-US" sz="2000" b="1" dirty="0"/>
          </a:p>
        </p:txBody>
      </p:sp>
      <p:sp>
        <p:nvSpPr>
          <p:cNvPr id="3" name="TextBox 2"/>
          <p:cNvSpPr txBox="1"/>
          <p:nvPr/>
        </p:nvSpPr>
        <p:spPr>
          <a:xfrm>
            <a:off x="6705600" y="1567696"/>
            <a:ext cx="2514600" cy="1785104"/>
          </a:xfrm>
          <a:prstGeom prst="rect">
            <a:avLst/>
          </a:prstGeom>
          <a:noFill/>
        </p:spPr>
        <p:txBody>
          <a:bodyPr wrap="square" rtlCol="0">
            <a:spAutoFit/>
          </a:bodyPr>
          <a:lstStyle/>
          <a:p>
            <a:r>
              <a:rPr lang="en-US" sz="2200" b="1" dirty="0" smtClean="0"/>
              <a:t>The arrest of Rosa </a:t>
            </a:r>
          </a:p>
          <a:p>
            <a:r>
              <a:rPr lang="en-US" sz="2200" b="1" dirty="0" smtClean="0"/>
              <a:t>Parks set off the </a:t>
            </a:r>
          </a:p>
          <a:p>
            <a:r>
              <a:rPr lang="en-US" sz="2200" b="1" dirty="0" smtClean="0"/>
              <a:t>Montgomery Bus </a:t>
            </a:r>
          </a:p>
          <a:p>
            <a:r>
              <a:rPr lang="en-US" sz="2200" b="1" dirty="0" smtClean="0"/>
              <a:t>Boycott and the </a:t>
            </a:r>
          </a:p>
          <a:p>
            <a:r>
              <a:rPr lang="en-US" sz="2200" b="1" dirty="0" smtClean="0"/>
              <a:t>founding of SCLC</a:t>
            </a:r>
            <a:endParaRPr lang="en-US" sz="2200" b="1" dirty="0"/>
          </a:p>
        </p:txBody>
      </p:sp>
    </p:spTree>
    <p:extLst>
      <p:ext uri="{BB962C8B-B14F-4D97-AF65-F5344CB8AC3E}">
        <p14:creationId xmlns:p14="http://schemas.microsoft.com/office/powerpoint/2010/main" val="15246428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descr="https://encrypted-tbn0.gstatic.com/images?q=tbn:ANd9GcTsiGsKHeiKJtFRLltu-erAYQv9gnAKZBIyWjcRYMoT7QLIjy3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24200"/>
            <a:ext cx="4419600" cy="3972048"/>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https://encrypted-tbn3.gstatic.com/images?q=tbn:ANd9GcRD08pPZ8BQtRN17pVn0n4hbq569C7hR8mK9us2bqzoaTVZ-5q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97" y="0"/>
            <a:ext cx="5032403" cy="3422776"/>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s://encrypted-tbn2.gstatic.com/images?q=tbn:ANd9GcTlT--H8cWd0H1-AffhEURkaWLHCQo6cSGJFQs1TX0I9KpC8Yw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0"/>
            <a:ext cx="4563701" cy="684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0449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https://encrypted-tbn2.gstatic.com/images?q=tbn:ANd9GcR-qV17rVsU8hN9w_1JPpSdodmWjS768sJzdel-cuUPH8hkm_Alf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867" y="3384768"/>
            <a:ext cx="5219334" cy="3473232"/>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http://cdn.themoderatevoice.com/wordpress-engine/files/2012/01/MLKmugshot.jpg?d9c3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137"/>
            <a:ext cx="3429000" cy="3978351"/>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descr="https://encrypted-tbn3.gstatic.com/images?q=tbn:ANd9GcQgAVAc2ByZrVWRn_TsxLlB4eYco2If3M-MXCOIZVWMOgEmZaQL"/>
          <p:cNvPicPr>
            <a:picLocks noChangeAspect="1" noChangeArrowheads="1"/>
          </p:cNvPicPr>
          <p:nvPr/>
        </p:nvPicPr>
        <p:blipFill rotWithShape="1">
          <a:blip r:embed="rId4">
            <a:extLst>
              <a:ext uri="{28A0092B-C50C-407E-A947-70E740481C1C}">
                <a14:useLocalDpi xmlns:a14="http://schemas.microsoft.com/office/drawing/2010/main" val="0"/>
              </a:ext>
            </a:extLst>
          </a:blip>
          <a:srcRect b="10794"/>
          <a:stretch/>
        </p:blipFill>
        <p:spPr bwMode="auto">
          <a:xfrm>
            <a:off x="6969781" y="-9194"/>
            <a:ext cx="2646475" cy="3625994"/>
          </a:xfrm>
          <a:prstGeom prst="rect">
            <a:avLst/>
          </a:prstGeom>
          <a:noFill/>
          <a:extLst>
            <a:ext uri="{909E8E84-426E-40DD-AFC4-6F175D3DCCD1}">
              <a14:hiddenFill xmlns:a14="http://schemas.microsoft.com/office/drawing/2010/main">
                <a:solidFill>
                  <a:srgbClr val="FFFFFF"/>
                </a:solidFill>
              </a14:hiddenFill>
            </a:ext>
          </a:extLst>
        </p:spPr>
      </p:pic>
      <p:pic>
        <p:nvPicPr>
          <p:cNvPr id="22538" name="Picture 10" descr="https://encrypted-tbn3.gstatic.com/images?q=tbn:ANd9GcTZPlR_Yy63CiyT2n5DQvIBzXJmRNuYWWKhUcMzamwLCYGAUVg-"/>
          <p:cNvPicPr>
            <a:picLocks noChangeAspect="1" noChangeArrowheads="1"/>
          </p:cNvPicPr>
          <p:nvPr/>
        </p:nvPicPr>
        <p:blipFill rotWithShape="1">
          <a:blip r:embed="rId5">
            <a:extLst>
              <a:ext uri="{28A0092B-C50C-407E-A947-70E740481C1C}">
                <a14:useLocalDpi xmlns:a14="http://schemas.microsoft.com/office/drawing/2010/main" val="0"/>
              </a:ext>
            </a:extLst>
          </a:blip>
          <a:srcRect r="38028"/>
          <a:stretch/>
        </p:blipFill>
        <p:spPr bwMode="auto">
          <a:xfrm>
            <a:off x="3327149" y="-381000"/>
            <a:ext cx="3642633" cy="3997800"/>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https://encrypted-tbn0.gstatic.com/images?q=tbn:ANd9GcRxwuiH6_itxxOTnC3ZSnEenmCAOVrss0iC6C5sMdGteA9accm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806" y="3616800"/>
            <a:ext cx="4353406" cy="339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0449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6" name="Picture 12" descr="https://encrypted-tbn0.gstatic.com/images?q=tbn:ANd9GcQXAHFxtfYYCMgS2GlApfRfRw93GV9yzoa44qx5Be0nIwZXezV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968"/>
            <a:ext cx="2793208" cy="3999368"/>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s://encrypted-tbn3.gstatic.com/images?q=tbn:ANd9GcTB2K9b0USz4xtpVjBkllSfOt20gUlYjxdmhl5k7ExmVL_2qNl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342999"/>
            <a:ext cx="4901738" cy="4048401"/>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https://encrypted-tbn3.gstatic.com/images?q=tbn:ANd9GcSFywO6yvqHnAuY31HDGLQjYxwe4we9i945TWxfJTF5WIEc_tIs2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54123"/>
            <a:ext cx="4944544" cy="3873877"/>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https://encrypted-tbn3.gstatic.com/images?q=tbn:ANd9GcSzBMdq1O-maGQR3hiS1dAgqbPFImygsoNlt1Oia1SmzFa3XZ_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0"/>
            <a:ext cx="2392124" cy="3485301"/>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https://encrypted-tbn1.gstatic.com/images?q=tbn:ANd9GcTzndurHjaXfCGcO3videOAFJ5-4MdBcuKM4ZhMjBgBAkjU1GQ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3423458"/>
            <a:ext cx="5105400" cy="3434542"/>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https://encrypted-tbn0.gstatic.com/images?q=tbn:ANd9GcTx028avTIAVxIiqbyZR1f5CIN_aZs0cS5Pdw1xi_M7h02Lqjg5V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2271436"/>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642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encrypted-tbn2.gstatic.com/images?q=tbn:ANd9GcSLAlM0LJmDrXcCxolHkFQcU3_0ga100dhJ8Uuxvv9bJPwMVSr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8867" y="1981200"/>
            <a:ext cx="4419600" cy="34010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62400" y="457200"/>
            <a:ext cx="1018227" cy="1569660"/>
          </a:xfrm>
          <a:prstGeom prst="rect">
            <a:avLst/>
          </a:prstGeom>
          <a:noFill/>
        </p:spPr>
        <p:txBody>
          <a:bodyPr wrap="none" rtlCol="0">
            <a:spAutoFit/>
          </a:bodyPr>
          <a:lstStyle/>
          <a:p>
            <a:r>
              <a:rPr lang="en-US" sz="3200" b="1" u="sng" dirty="0" smtClean="0"/>
              <a:t>OUT</a:t>
            </a:r>
          </a:p>
          <a:p>
            <a:r>
              <a:rPr lang="en-US" sz="3200" b="1" dirty="0" smtClean="0"/>
              <a:t>1787</a:t>
            </a:r>
          </a:p>
          <a:p>
            <a:r>
              <a:rPr lang="en-US" sz="3200" b="1" dirty="0" smtClean="0"/>
              <a:t>1791</a:t>
            </a:r>
            <a:endParaRPr lang="en-US" sz="3200" b="1" dirty="0"/>
          </a:p>
        </p:txBody>
      </p:sp>
      <p:sp>
        <p:nvSpPr>
          <p:cNvPr id="3" name="TextBox 2"/>
          <p:cNvSpPr txBox="1"/>
          <p:nvPr/>
        </p:nvSpPr>
        <p:spPr>
          <a:xfrm>
            <a:off x="7058973" y="2514600"/>
            <a:ext cx="1018227" cy="2554545"/>
          </a:xfrm>
          <a:prstGeom prst="rect">
            <a:avLst/>
          </a:prstGeom>
          <a:noFill/>
        </p:spPr>
        <p:txBody>
          <a:bodyPr wrap="none" rtlCol="0">
            <a:spAutoFit/>
          </a:bodyPr>
          <a:lstStyle/>
          <a:p>
            <a:r>
              <a:rPr lang="en-US" sz="3200" b="1" u="sng" dirty="0" smtClean="0"/>
              <a:t>IN</a:t>
            </a:r>
          </a:p>
          <a:p>
            <a:r>
              <a:rPr lang="en-US" sz="3200" b="1" dirty="0" smtClean="0"/>
              <a:t>1865</a:t>
            </a:r>
          </a:p>
          <a:p>
            <a:r>
              <a:rPr lang="en-US" sz="3200" b="1" dirty="0" smtClean="0"/>
              <a:t>1868</a:t>
            </a:r>
          </a:p>
          <a:p>
            <a:r>
              <a:rPr lang="en-US" sz="3200" b="1" dirty="0" smtClean="0"/>
              <a:t>1870</a:t>
            </a:r>
          </a:p>
          <a:p>
            <a:r>
              <a:rPr lang="en-US" sz="3200" b="1" dirty="0" smtClean="0"/>
              <a:t>1875</a:t>
            </a:r>
            <a:endParaRPr lang="en-US" sz="3200" b="1" dirty="0"/>
          </a:p>
        </p:txBody>
      </p:sp>
      <p:sp>
        <p:nvSpPr>
          <p:cNvPr id="4" name="TextBox 3"/>
          <p:cNvSpPr txBox="1"/>
          <p:nvPr/>
        </p:nvSpPr>
        <p:spPr>
          <a:xfrm>
            <a:off x="4010973" y="5334000"/>
            <a:ext cx="1018227" cy="1569660"/>
          </a:xfrm>
          <a:prstGeom prst="rect">
            <a:avLst/>
          </a:prstGeom>
          <a:noFill/>
        </p:spPr>
        <p:txBody>
          <a:bodyPr wrap="none" rtlCol="0">
            <a:spAutoFit/>
          </a:bodyPr>
          <a:lstStyle/>
          <a:p>
            <a:r>
              <a:rPr lang="en-US" sz="3200" b="1" u="sng" dirty="0" smtClean="0"/>
              <a:t>OUT</a:t>
            </a:r>
          </a:p>
          <a:p>
            <a:r>
              <a:rPr lang="en-US" sz="3200" b="1" dirty="0" smtClean="0"/>
              <a:t>1883</a:t>
            </a:r>
          </a:p>
          <a:p>
            <a:r>
              <a:rPr lang="en-US" sz="3200" b="1" dirty="0" smtClean="0"/>
              <a:t>1896</a:t>
            </a:r>
            <a:endParaRPr lang="en-US" sz="3200" b="1" dirty="0"/>
          </a:p>
        </p:txBody>
      </p:sp>
      <p:sp>
        <p:nvSpPr>
          <p:cNvPr id="5" name="TextBox 4"/>
          <p:cNvSpPr txBox="1"/>
          <p:nvPr/>
        </p:nvSpPr>
        <p:spPr>
          <a:xfrm>
            <a:off x="70875" y="-76200"/>
            <a:ext cx="9073125" cy="677108"/>
          </a:xfrm>
          <a:prstGeom prst="rect">
            <a:avLst/>
          </a:prstGeom>
          <a:noFill/>
        </p:spPr>
        <p:txBody>
          <a:bodyPr wrap="none" rtlCol="0">
            <a:spAutoFit/>
          </a:bodyPr>
          <a:lstStyle/>
          <a:p>
            <a:r>
              <a:rPr lang="en-US" sz="3800" b="1" dirty="0" smtClean="0"/>
              <a:t>DIALECTICS OF BLACK PEOPLE AND THE BOX</a:t>
            </a:r>
          </a:p>
        </p:txBody>
      </p:sp>
      <p:sp>
        <p:nvSpPr>
          <p:cNvPr id="6" name="TextBox 5"/>
          <p:cNvSpPr txBox="1"/>
          <p:nvPr/>
        </p:nvSpPr>
        <p:spPr>
          <a:xfrm>
            <a:off x="762000" y="2362200"/>
            <a:ext cx="1018227" cy="3046988"/>
          </a:xfrm>
          <a:prstGeom prst="rect">
            <a:avLst/>
          </a:prstGeom>
          <a:noFill/>
        </p:spPr>
        <p:txBody>
          <a:bodyPr wrap="none" rtlCol="0">
            <a:spAutoFit/>
          </a:bodyPr>
          <a:lstStyle/>
          <a:p>
            <a:r>
              <a:rPr lang="en-US" sz="3200" b="1" u="sng" dirty="0" smtClean="0"/>
              <a:t>IN</a:t>
            </a:r>
          </a:p>
          <a:p>
            <a:r>
              <a:rPr lang="en-US" sz="3200" b="1" dirty="0" smtClean="0"/>
              <a:t>1941</a:t>
            </a:r>
          </a:p>
          <a:p>
            <a:r>
              <a:rPr lang="en-US" sz="3200" b="1" dirty="0" smtClean="0"/>
              <a:t>1944</a:t>
            </a:r>
          </a:p>
          <a:p>
            <a:r>
              <a:rPr lang="en-US" sz="3200" b="1" dirty="0" smtClean="0"/>
              <a:t>1954</a:t>
            </a:r>
          </a:p>
          <a:p>
            <a:r>
              <a:rPr lang="en-US" sz="3200" b="1" dirty="0" smtClean="0"/>
              <a:t>1964</a:t>
            </a:r>
          </a:p>
          <a:p>
            <a:r>
              <a:rPr lang="en-US" sz="3200" b="1" dirty="0" smtClean="0"/>
              <a:t>1965</a:t>
            </a:r>
            <a:endParaRPr lang="en-US" sz="3200" b="1" dirty="0"/>
          </a:p>
        </p:txBody>
      </p:sp>
      <p:sp>
        <p:nvSpPr>
          <p:cNvPr id="8" name="TextBox 7"/>
          <p:cNvSpPr txBox="1"/>
          <p:nvPr/>
        </p:nvSpPr>
        <p:spPr>
          <a:xfrm>
            <a:off x="7924800" y="6400800"/>
            <a:ext cx="1037143" cy="369332"/>
          </a:xfrm>
          <a:prstGeom prst="rect">
            <a:avLst/>
          </a:prstGeom>
          <a:noFill/>
        </p:spPr>
        <p:txBody>
          <a:bodyPr wrap="none" rtlCol="0">
            <a:spAutoFit/>
          </a:bodyPr>
          <a:lstStyle/>
          <a:p>
            <a:r>
              <a:rPr lang="en-US" b="1" i="1" dirty="0" err="1" smtClean="0"/>
              <a:t>Wassup</a:t>
            </a:r>
            <a:r>
              <a:rPr lang="en-US" b="1" i="1" dirty="0" smtClean="0"/>
              <a:t>?</a:t>
            </a:r>
            <a:endParaRPr lang="en-US" b="1" i="1" dirty="0"/>
          </a:p>
        </p:txBody>
      </p:sp>
    </p:spTree>
    <p:extLst>
      <p:ext uri="{BB962C8B-B14F-4D97-AF65-F5344CB8AC3E}">
        <p14:creationId xmlns:p14="http://schemas.microsoft.com/office/powerpoint/2010/main" val="15246428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encrypted-tbn2.gstatic.com/images?q=tbn:ANd9GcRXuA2nwI6QUOQDOqnO4lEhNpDKMZLxtRUA9-H7r52AZAI3dfFE1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87850"/>
            <a:ext cx="2816225" cy="4365150"/>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https://encrypted-tbn2.gstatic.com/images?q=tbn:ANd9GcRnS1iTMScxKfcyOJu67wPQH0cqm5Gbauhe4f-4SXYIegPooD66T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3127" y="594153"/>
            <a:ext cx="6134673" cy="435884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4953000"/>
            <a:ext cx="9242274" cy="2015936"/>
          </a:xfrm>
          <a:prstGeom prst="rect">
            <a:avLst/>
          </a:prstGeom>
          <a:noFill/>
        </p:spPr>
        <p:txBody>
          <a:bodyPr wrap="none" rtlCol="0">
            <a:spAutoFit/>
          </a:bodyPr>
          <a:lstStyle/>
          <a:p>
            <a:r>
              <a:rPr lang="en-US" sz="3100" b="1" dirty="0" smtClean="0"/>
              <a:t>Executive Director of SCLC, Congressman from Atlanta, </a:t>
            </a:r>
          </a:p>
          <a:p>
            <a:r>
              <a:rPr lang="en-US" sz="3100" b="1" dirty="0" smtClean="0"/>
              <a:t>UN Ambassador, Mayor of Atlanta, member of The </a:t>
            </a:r>
          </a:p>
          <a:p>
            <a:r>
              <a:rPr lang="en-US" sz="3100" b="1" dirty="0" smtClean="0"/>
              <a:t>Trilateral Commission</a:t>
            </a:r>
          </a:p>
          <a:p>
            <a:endParaRPr lang="en-US" sz="3200" dirty="0"/>
          </a:p>
        </p:txBody>
      </p:sp>
      <p:sp>
        <p:nvSpPr>
          <p:cNvPr id="3" name="TextBox 2"/>
          <p:cNvSpPr txBox="1"/>
          <p:nvPr/>
        </p:nvSpPr>
        <p:spPr>
          <a:xfrm>
            <a:off x="2635729" y="0"/>
            <a:ext cx="4146071" cy="584775"/>
          </a:xfrm>
          <a:prstGeom prst="rect">
            <a:avLst/>
          </a:prstGeom>
          <a:noFill/>
        </p:spPr>
        <p:txBody>
          <a:bodyPr wrap="none" rtlCol="0">
            <a:spAutoFit/>
          </a:bodyPr>
          <a:lstStyle/>
          <a:p>
            <a:r>
              <a:rPr lang="en-US" sz="3200" b="1" dirty="0" smtClean="0"/>
              <a:t>Andrew Young (1932 - )</a:t>
            </a:r>
            <a:endParaRPr lang="en-US" sz="3200" b="1" dirty="0"/>
          </a:p>
        </p:txBody>
      </p:sp>
      <p:sp>
        <p:nvSpPr>
          <p:cNvPr id="4" name="TextBox 3"/>
          <p:cNvSpPr txBox="1"/>
          <p:nvPr/>
        </p:nvSpPr>
        <p:spPr>
          <a:xfrm>
            <a:off x="5768524" y="6488668"/>
            <a:ext cx="3375476" cy="369332"/>
          </a:xfrm>
          <a:prstGeom prst="rect">
            <a:avLst/>
          </a:prstGeom>
          <a:noFill/>
        </p:spPr>
        <p:txBody>
          <a:bodyPr wrap="none" rtlCol="0">
            <a:spAutoFit/>
          </a:bodyPr>
          <a:lstStyle/>
          <a:p>
            <a:r>
              <a:rPr lang="en-US" b="1" dirty="0" smtClean="0"/>
              <a:t>Again, all the way up into the box</a:t>
            </a:r>
            <a:endParaRPr lang="en-US" b="1" dirty="0"/>
          </a:p>
        </p:txBody>
      </p:sp>
    </p:spTree>
    <p:extLst>
      <p:ext uri="{BB962C8B-B14F-4D97-AF65-F5344CB8AC3E}">
        <p14:creationId xmlns:p14="http://schemas.microsoft.com/office/powerpoint/2010/main" val="30350449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4880" y="2438400"/>
            <a:ext cx="2882520" cy="1569660"/>
          </a:xfrm>
          <a:prstGeom prst="rect">
            <a:avLst/>
          </a:prstGeom>
          <a:noFill/>
        </p:spPr>
        <p:txBody>
          <a:bodyPr wrap="none" rtlCol="0">
            <a:spAutoFit/>
          </a:bodyPr>
          <a:lstStyle/>
          <a:p>
            <a:r>
              <a:rPr lang="en-US" sz="9600" b="1" dirty="0" smtClean="0"/>
              <a:t>SNCC</a:t>
            </a:r>
            <a:endParaRPr lang="en-US" sz="9600" b="1" dirty="0"/>
          </a:p>
        </p:txBody>
      </p:sp>
    </p:spTree>
    <p:extLst>
      <p:ext uri="{BB962C8B-B14F-4D97-AF65-F5344CB8AC3E}">
        <p14:creationId xmlns:p14="http://schemas.microsoft.com/office/powerpoint/2010/main" val="30350449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encrypted-tbn0.gstatic.com/images?q=tbn:ANd9GcSrL9EQ9pZ9yzYgXiSYobDhfBZmNeI93lqXyvDECSuDjVTfuncr1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927067" cy="2323069"/>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encrypted-tbn0.gstatic.com/images?q=tbn:ANd9GcSahCQ3fFIK2vpIaEF9Q70y51SQ9VC0NXMy0UR67YshEVvthN8fq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9084" y="0"/>
            <a:ext cx="3311607" cy="2323069"/>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s://encrypted-tbn0.gstatic.com/images?q=tbn:ANd9GcSZkUlBUQh7tpOzmcS1-KEkDT0WLPLQ55bvS19PibOM6Z-ixT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4449"/>
            <a:ext cx="2980099" cy="2323069"/>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https://encrypted-tbn3.gstatic.com/images?q=tbn:ANd9GcTtF7LF9to7-I7_6ZdrmkVUJ4zqlCAEhOHFfd8Q22pmFI3fWpKkL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818655"/>
            <a:ext cx="4953001" cy="3039345"/>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https://encrypted-tbn0.gstatic.com/images?q=tbn:ANd9GcQxaQ7IjWpg98UmGnThfu02k0RxlzlTRt9JYMMBKUpBtSYeqik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9586" y="2367518"/>
            <a:ext cx="4540614" cy="46428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 y="2410361"/>
            <a:ext cx="5236562" cy="1323439"/>
          </a:xfrm>
          <a:prstGeom prst="rect">
            <a:avLst/>
          </a:prstGeom>
          <a:noFill/>
        </p:spPr>
        <p:txBody>
          <a:bodyPr wrap="none" rtlCol="0">
            <a:spAutoFit/>
          </a:bodyPr>
          <a:lstStyle/>
          <a:p>
            <a:r>
              <a:rPr lang="en-US" sz="4000" b="1" dirty="0" smtClean="0"/>
              <a:t>Greensboro Sit-Ins that </a:t>
            </a:r>
          </a:p>
          <a:p>
            <a:r>
              <a:rPr lang="en-US" sz="4000" b="1" dirty="0" smtClean="0"/>
              <a:t>led to SNCC (2/1/60)</a:t>
            </a:r>
            <a:endParaRPr lang="en-US" sz="4000" b="1" dirty="0"/>
          </a:p>
        </p:txBody>
      </p:sp>
    </p:spTree>
    <p:extLst>
      <p:ext uri="{BB962C8B-B14F-4D97-AF65-F5344CB8AC3E}">
        <p14:creationId xmlns:p14="http://schemas.microsoft.com/office/powerpoint/2010/main" val="15246428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encrypted-tbn3.gstatic.com/images?q=tbn:ANd9GcTymoZT9w0TkJaEF_1v1-FbmublWLUxFAiyCYhX-iyM8BZepnIov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771900"/>
            <a:ext cx="5032447" cy="30861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encrypted-tbn1.gstatic.com/images?q=tbn:ANd9GcSRkA2kJfBynM8oWn2koCwfA6dyLHeOXtHVOCLUQFOYanrGDPs5Y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4627" y="3874882"/>
            <a:ext cx="2256373" cy="35873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4648200"/>
            <a:ext cx="2433680" cy="1323439"/>
          </a:xfrm>
          <a:prstGeom prst="rect">
            <a:avLst/>
          </a:prstGeom>
          <a:noFill/>
        </p:spPr>
        <p:txBody>
          <a:bodyPr wrap="none" rtlCol="0">
            <a:spAutoFit/>
          </a:bodyPr>
          <a:lstStyle/>
          <a:p>
            <a:r>
              <a:rPr lang="en-US" sz="8000" b="1" dirty="0" smtClean="0"/>
              <a:t>SNCC</a:t>
            </a:r>
            <a:endParaRPr lang="en-US" sz="8000" b="1" dirty="0"/>
          </a:p>
        </p:txBody>
      </p:sp>
      <p:pic>
        <p:nvPicPr>
          <p:cNvPr id="5132" name="Picture 12" descr="https://encrypted-tbn1.gstatic.com/images?q=tbn:ANd9GcTSC0xxPBuATwrPcZZhnp3KM49a2ti_5VqgPRPhYNw2VaKFW7JA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1716" y="-26406"/>
            <a:ext cx="5095531" cy="3836406"/>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s://encrypted-tbn1.gstatic.com/images?q=tbn:ANd9GcTtmbUmzYNRWJXnmXxcP0QaJuysOx-K5wX-Yc_9Xry7wt2P6AlC"/>
          <p:cNvPicPr>
            <a:picLocks noChangeAspect="1" noChangeArrowheads="1"/>
          </p:cNvPicPr>
          <p:nvPr/>
        </p:nvPicPr>
        <p:blipFill rotWithShape="1">
          <a:blip r:embed="rId5">
            <a:extLst>
              <a:ext uri="{28A0092B-C50C-407E-A947-70E740481C1C}">
                <a14:useLocalDpi xmlns:a14="http://schemas.microsoft.com/office/drawing/2010/main" val="0"/>
              </a:ext>
            </a:extLst>
          </a:blip>
          <a:srcRect l="26500"/>
          <a:stretch/>
        </p:blipFill>
        <p:spPr bwMode="auto">
          <a:xfrm>
            <a:off x="0" y="-52812"/>
            <a:ext cx="4051716" cy="3927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6428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Bob Mo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44"/>
            <a:ext cx="2367245" cy="3588644"/>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https://encrypted-tbn0.gstatic.com/images?q=tbn:ANd9GcSFuiCn1qRkRVVmKPMZlzq-yY1fIXrERl2xWOJLLBH7rwYBj9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7245" y="0"/>
            <a:ext cx="6776755" cy="3928224"/>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https://encrypted-tbn2.gstatic.com/images?q=tbn:ANd9GcQVjCrk5KLtkD-z2DG4NU7vBMz8n4CpJILB4-BWGjlv8Zb3Pgn_k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1" y="3581400"/>
            <a:ext cx="5074146" cy="34385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57800" y="4419600"/>
            <a:ext cx="3962110" cy="2062103"/>
          </a:xfrm>
          <a:prstGeom prst="rect">
            <a:avLst/>
          </a:prstGeom>
          <a:noFill/>
        </p:spPr>
        <p:txBody>
          <a:bodyPr wrap="none" rtlCol="0">
            <a:spAutoFit/>
          </a:bodyPr>
          <a:lstStyle/>
          <a:p>
            <a:r>
              <a:rPr lang="en-US" sz="3200" b="1" dirty="0" smtClean="0"/>
              <a:t>SNCC focused on the </a:t>
            </a:r>
          </a:p>
          <a:p>
            <a:r>
              <a:rPr lang="en-US" sz="3200" b="1" dirty="0" smtClean="0"/>
              <a:t>hardest goals – public </a:t>
            </a:r>
          </a:p>
          <a:p>
            <a:r>
              <a:rPr lang="en-US" sz="3200" b="1" dirty="0" smtClean="0"/>
              <a:t>accommodations and </a:t>
            </a:r>
          </a:p>
          <a:p>
            <a:r>
              <a:rPr lang="en-US" sz="3200" b="1" dirty="0" smtClean="0"/>
              <a:t>political power</a:t>
            </a:r>
            <a:endParaRPr lang="en-US" sz="3200" b="1" dirty="0"/>
          </a:p>
        </p:txBody>
      </p:sp>
    </p:spTree>
    <p:extLst>
      <p:ext uri="{BB962C8B-B14F-4D97-AF65-F5344CB8AC3E}">
        <p14:creationId xmlns:p14="http://schemas.microsoft.com/office/powerpoint/2010/main" val="15246428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https://encrypted-tbn0.gstatic.com/images?q=tbn:ANd9GcTyImZ6sT2IHq4fPZI6-r0Hv68mVLd2-QVhQlsLput1fUt6bH6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1363" y="0"/>
            <a:ext cx="5088273"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6" descr="https://encrypted-tbn0.gstatic.com/images?q=tbn:ANd9GcR4zRxTM775yY4OXID8Mdf9Y0eS6A3eReaU9xImEqRK6OUQzTaCQ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9" y="-76200"/>
            <a:ext cx="4079662" cy="4580000"/>
          </a:xfrm>
          <a:prstGeom prst="rect">
            <a:avLst/>
          </a:prstGeom>
          <a:noFill/>
          <a:extLst>
            <a:ext uri="{909E8E84-426E-40DD-AFC4-6F175D3DCCD1}">
              <a14:hiddenFill xmlns:a14="http://schemas.microsoft.com/office/drawing/2010/main">
                <a:solidFill>
                  <a:srgbClr val="FFFFFF"/>
                </a:solidFill>
              </a14:hiddenFill>
            </a:ext>
          </a:extLst>
        </p:spPr>
      </p:pic>
      <p:pic>
        <p:nvPicPr>
          <p:cNvPr id="28674" name="Picture 2" descr="https://encrypted-tbn0.gstatic.com/images?q=tbn:ANd9GcRRhOADh-VT2-Jw6n4eIUvxYmkFSP5UX-yntiA7gmja1ytXlKa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00400"/>
            <a:ext cx="4754615" cy="3667126"/>
          </a:xfrm>
          <a:prstGeom prst="rect">
            <a:avLst/>
          </a:prstGeom>
          <a:noFill/>
          <a:extLst>
            <a:ext uri="{909E8E84-426E-40DD-AFC4-6F175D3DCCD1}">
              <a14:hiddenFill xmlns:a14="http://schemas.microsoft.com/office/drawing/2010/main">
                <a:solidFill>
                  <a:srgbClr val="FFFFFF"/>
                </a:solidFill>
              </a14:hiddenFill>
            </a:ext>
          </a:extLst>
        </p:spPr>
      </p:pic>
      <p:pic>
        <p:nvPicPr>
          <p:cNvPr id="28680" name="Picture 8" descr="https://encrypted-tbn0.gstatic.com/images?q=tbn:ANd9GcSoqYTJb6TLbOguWHHo8oKc8ZtRxB8JHFTgQWZ6HcNKK4CCxAN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4614" y="3200399"/>
            <a:ext cx="4465585" cy="3963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6428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590800"/>
            <a:ext cx="5829801" cy="646331"/>
          </a:xfrm>
          <a:prstGeom prst="rect">
            <a:avLst/>
          </a:prstGeom>
          <a:noFill/>
        </p:spPr>
        <p:txBody>
          <a:bodyPr wrap="none" rtlCol="0">
            <a:spAutoFit/>
          </a:bodyPr>
          <a:lstStyle/>
          <a:p>
            <a:r>
              <a:rPr lang="en-US" sz="3600" b="1" dirty="0" smtClean="0"/>
              <a:t>Table on the six organizations</a:t>
            </a:r>
            <a:endParaRPr lang="en-US" sz="3600" b="1" dirty="0"/>
          </a:p>
        </p:txBody>
      </p:sp>
    </p:spTree>
    <p:extLst>
      <p:ext uri="{BB962C8B-B14F-4D97-AF65-F5344CB8AC3E}">
        <p14:creationId xmlns:p14="http://schemas.microsoft.com/office/powerpoint/2010/main" val="12688758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encrypted-tbn3.gstatic.com/images?q=tbn:ANd9GcRZKoUz4LsMmRDlyYYvD1MmzUEiEzmE2Fff9XJF1pc_b-blzi0h"/>
          <p:cNvPicPr>
            <a:picLocks noChangeAspect="1" noChangeArrowheads="1"/>
          </p:cNvPicPr>
          <p:nvPr/>
        </p:nvPicPr>
        <p:blipFill rotWithShape="1">
          <a:blip r:embed="rId2">
            <a:extLst>
              <a:ext uri="{28A0092B-C50C-407E-A947-70E740481C1C}">
                <a14:useLocalDpi xmlns:a14="http://schemas.microsoft.com/office/drawing/2010/main" val="0"/>
              </a:ext>
            </a:extLst>
          </a:blip>
          <a:srcRect l="4871"/>
          <a:stretch/>
        </p:blipFill>
        <p:spPr bwMode="auto">
          <a:xfrm>
            <a:off x="0" y="0"/>
            <a:ext cx="4953000" cy="291569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encrypted-tbn2.gstatic.com/images?q=tbn:ANd9GcQ1NW-Nx-vtcCDUT2NzaqEamnJGRFQPMSqCQhH_5iOLcdtRk31m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0" y="0"/>
            <a:ext cx="4381500" cy="291569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encrypted-tbn1.gstatic.com/images?q=tbn:ANd9GcTN84-2zNquLQ-qBk2hKF29Rw_c4-Bx-46Vjtb5uhD0KWH5io7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048000"/>
            <a:ext cx="3352800" cy="279400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s://encrypted-tbn2.gstatic.com/images?q=tbn:ANd9GcQWSAqyeNFyDKYcXrb2CxRqaKb4aDSqgp_A4GS4mrE38ZybgqsRp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3178" y="3260899"/>
            <a:ext cx="3514725" cy="31307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6400800"/>
            <a:ext cx="4520661" cy="400110"/>
          </a:xfrm>
          <a:prstGeom prst="rect">
            <a:avLst/>
          </a:prstGeom>
          <a:noFill/>
        </p:spPr>
        <p:txBody>
          <a:bodyPr wrap="none" rtlCol="0">
            <a:spAutoFit/>
          </a:bodyPr>
          <a:lstStyle/>
          <a:p>
            <a:r>
              <a:rPr lang="en-US" sz="2000" b="1" i="1" dirty="0" smtClean="0"/>
              <a:t>There remains two tendencies in the box</a:t>
            </a:r>
            <a:endParaRPr lang="en-US" sz="2000" b="1" i="1" dirty="0"/>
          </a:p>
        </p:txBody>
      </p:sp>
    </p:spTree>
    <p:extLst>
      <p:ext uri="{BB962C8B-B14F-4D97-AF65-F5344CB8AC3E}">
        <p14:creationId xmlns:p14="http://schemas.microsoft.com/office/powerpoint/2010/main" val="1524642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76200"/>
            <a:ext cx="915635" cy="1384995"/>
          </a:xfrm>
          <a:prstGeom prst="rect">
            <a:avLst/>
          </a:prstGeom>
          <a:noFill/>
        </p:spPr>
        <p:txBody>
          <a:bodyPr wrap="none" rtlCol="0">
            <a:spAutoFit/>
          </a:bodyPr>
          <a:lstStyle/>
          <a:p>
            <a:r>
              <a:rPr lang="en-US" sz="2800" b="1" u="sng" dirty="0" smtClean="0"/>
              <a:t>OUT</a:t>
            </a:r>
          </a:p>
          <a:p>
            <a:r>
              <a:rPr lang="en-US" sz="2800" b="1" dirty="0" smtClean="0"/>
              <a:t>1787</a:t>
            </a:r>
          </a:p>
          <a:p>
            <a:r>
              <a:rPr lang="en-US" sz="2800" b="1" dirty="0" smtClean="0"/>
              <a:t>1791</a:t>
            </a:r>
            <a:endParaRPr lang="en-US" sz="2800" b="1" dirty="0"/>
          </a:p>
        </p:txBody>
      </p:sp>
      <p:sp>
        <p:nvSpPr>
          <p:cNvPr id="3" name="TextBox 2"/>
          <p:cNvSpPr txBox="1"/>
          <p:nvPr/>
        </p:nvSpPr>
        <p:spPr>
          <a:xfrm>
            <a:off x="228600" y="1384518"/>
            <a:ext cx="915635" cy="1815882"/>
          </a:xfrm>
          <a:prstGeom prst="rect">
            <a:avLst/>
          </a:prstGeom>
          <a:noFill/>
        </p:spPr>
        <p:txBody>
          <a:bodyPr wrap="none" rtlCol="0">
            <a:spAutoFit/>
          </a:bodyPr>
          <a:lstStyle/>
          <a:p>
            <a:r>
              <a:rPr lang="en-US" sz="2800" b="1" u="sng" dirty="0" smtClean="0"/>
              <a:t>IN</a:t>
            </a:r>
          </a:p>
          <a:p>
            <a:r>
              <a:rPr lang="en-US" sz="2800" b="1" dirty="0" smtClean="0"/>
              <a:t>1865</a:t>
            </a:r>
          </a:p>
          <a:p>
            <a:r>
              <a:rPr lang="en-US" sz="2800" b="1" dirty="0" smtClean="0"/>
              <a:t>1868</a:t>
            </a:r>
          </a:p>
          <a:p>
            <a:r>
              <a:rPr lang="en-US" sz="2800" b="1" dirty="0" smtClean="0"/>
              <a:t>1870</a:t>
            </a:r>
            <a:endParaRPr lang="en-US" sz="2800" b="1" dirty="0"/>
          </a:p>
        </p:txBody>
      </p:sp>
      <p:sp>
        <p:nvSpPr>
          <p:cNvPr id="4" name="TextBox 3"/>
          <p:cNvSpPr txBox="1"/>
          <p:nvPr/>
        </p:nvSpPr>
        <p:spPr>
          <a:xfrm>
            <a:off x="990600" y="3200400"/>
            <a:ext cx="915635" cy="954107"/>
          </a:xfrm>
          <a:prstGeom prst="rect">
            <a:avLst/>
          </a:prstGeom>
          <a:noFill/>
        </p:spPr>
        <p:txBody>
          <a:bodyPr wrap="none" rtlCol="0">
            <a:spAutoFit/>
          </a:bodyPr>
          <a:lstStyle/>
          <a:p>
            <a:r>
              <a:rPr lang="en-US" sz="2800" b="1" u="sng" dirty="0" smtClean="0"/>
              <a:t>OUT</a:t>
            </a:r>
          </a:p>
          <a:p>
            <a:r>
              <a:rPr lang="en-US" sz="2800" b="1" dirty="0" smtClean="0"/>
              <a:t>1896</a:t>
            </a:r>
            <a:endParaRPr lang="en-US" sz="2800" b="1" dirty="0"/>
          </a:p>
        </p:txBody>
      </p:sp>
      <p:sp>
        <p:nvSpPr>
          <p:cNvPr id="6" name="TextBox 5"/>
          <p:cNvSpPr txBox="1"/>
          <p:nvPr/>
        </p:nvSpPr>
        <p:spPr>
          <a:xfrm>
            <a:off x="228600" y="4104144"/>
            <a:ext cx="915635" cy="2677656"/>
          </a:xfrm>
          <a:prstGeom prst="rect">
            <a:avLst/>
          </a:prstGeom>
          <a:noFill/>
        </p:spPr>
        <p:txBody>
          <a:bodyPr wrap="none" rtlCol="0">
            <a:spAutoFit/>
          </a:bodyPr>
          <a:lstStyle/>
          <a:p>
            <a:r>
              <a:rPr lang="en-US" sz="2800" b="1" u="sng" dirty="0" smtClean="0"/>
              <a:t>IN</a:t>
            </a:r>
          </a:p>
          <a:p>
            <a:r>
              <a:rPr lang="en-US" sz="2800" b="1" dirty="0" smtClean="0"/>
              <a:t>1941</a:t>
            </a:r>
          </a:p>
          <a:p>
            <a:r>
              <a:rPr lang="en-US" sz="2800" b="1" dirty="0" smtClean="0"/>
              <a:t>1944</a:t>
            </a:r>
          </a:p>
          <a:p>
            <a:r>
              <a:rPr lang="en-US" sz="2800" b="1" dirty="0" smtClean="0"/>
              <a:t>1954</a:t>
            </a:r>
          </a:p>
          <a:p>
            <a:r>
              <a:rPr lang="en-US" sz="2800" b="1" dirty="0" smtClean="0"/>
              <a:t>1964</a:t>
            </a:r>
          </a:p>
          <a:p>
            <a:r>
              <a:rPr lang="en-US" sz="2800" b="1" dirty="0" smtClean="0"/>
              <a:t>1965</a:t>
            </a:r>
            <a:endParaRPr lang="en-US" sz="2800" b="1" dirty="0"/>
          </a:p>
        </p:txBody>
      </p:sp>
      <p:sp>
        <p:nvSpPr>
          <p:cNvPr id="9" name="TextBox 8"/>
          <p:cNvSpPr txBox="1"/>
          <p:nvPr/>
        </p:nvSpPr>
        <p:spPr>
          <a:xfrm>
            <a:off x="2057400" y="533400"/>
            <a:ext cx="2260171" cy="923330"/>
          </a:xfrm>
          <a:prstGeom prst="rect">
            <a:avLst/>
          </a:prstGeom>
          <a:noFill/>
        </p:spPr>
        <p:txBody>
          <a:bodyPr wrap="none" rtlCol="0">
            <a:spAutoFit/>
          </a:bodyPr>
          <a:lstStyle/>
          <a:p>
            <a:r>
              <a:rPr lang="en-US" sz="5400" b="1" dirty="0" smtClean="0"/>
              <a:t>Slavery</a:t>
            </a:r>
            <a:endParaRPr lang="en-US" sz="5400" b="1" dirty="0"/>
          </a:p>
        </p:txBody>
      </p:sp>
      <p:sp>
        <p:nvSpPr>
          <p:cNvPr id="10" name="TextBox 9"/>
          <p:cNvSpPr txBox="1"/>
          <p:nvPr/>
        </p:nvSpPr>
        <p:spPr>
          <a:xfrm>
            <a:off x="1905000" y="1600200"/>
            <a:ext cx="7232236" cy="1754326"/>
          </a:xfrm>
          <a:prstGeom prst="rect">
            <a:avLst/>
          </a:prstGeom>
          <a:noFill/>
        </p:spPr>
        <p:txBody>
          <a:bodyPr wrap="none" rtlCol="0">
            <a:spAutoFit/>
          </a:bodyPr>
          <a:lstStyle/>
          <a:p>
            <a:r>
              <a:rPr lang="en-US" sz="5400" b="1" dirty="0" smtClean="0">
                <a:solidFill>
                  <a:srgbClr val="FF0000"/>
                </a:solidFill>
              </a:rPr>
              <a:t>Abolitionism, The Civil </a:t>
            </a:r>
          </a:p>
          <a:p>
            <a:r>
              <a:rPr lang="en-US" sz="5400" b="1" dirty="0" smtClean="0">
                <a:solidFill>
                  <a:srgbClr val="FF0000"/>
                </a:solidFill>
              </a:rPr>
              <a:t>War, and Reconstruction</a:t>
            </a:r>
            <a:endParaRPr lang="en-US" sz="5400" b="1" dirty="0">
              <a:solidFill>
                <a:srgbClr val="FF0000"/>
              </a:solidFill>
            </a:endParaRPr>
          </a:p>
        </p:txBody>
      </p:sp>
      <p:sp>
        <p:nvSpPr>
          <p:cNvPr id="11" name="TextBox 10"/>
          <p:cNvSpPr txBox="1"/>
          <p:nvPr/>
        </p:nvSpPr>
        <p:spPr>
          <a:xfrm>
            <a:off x="1957846" y="3352800"/>
            <a:ext cx="5966954" cy="923330"/>
          </a:xfrm>
          <a:prstGeom prst="rect">
            <a:avLst/>
          </a:prstGeom>
          <a:noFill/>
        </p:spPr>
        <p:txBody>
          <a:bodyPr wrap="none" rtlCol="0">
            <a:spAutoFit/>
          </a:bodyPr>
          <a:lstStyle/>
          <a:p>
            <a:r>
              <a:rPr lang="en-US" sz="5400" b="1" dirty="0" smtClean="0"/>
              <a:t>National oppression</a:t>
            </a:r>
            <a:endParaRPr lang="en-US" sz="5400" b="1" dirty="0"/>
          </a:p>
        </p:txBody>
      </p:sp>
      <p:sp>
        <p:nvSpPr>
          <p:cNvPr id="12" name="TextBox 11"/>
          <p:cNvSpPr txBox="1"/>
          <p:nvPr/>
        </p:nvSpPr>
        <p:spPr>
          <a:xfrm>
            <a:off x="1977502" y="5029200"/>
            <a:ext cx="6633098" cy="923330"/>
          </a:xfrm>
          <a:prstGeom prst="rect">
            <a:avLst/>
          </a:prstGeom>
          <a:noFill/>
        </p:spPr>
        <p:txBody>
          <a:bodyPr wrap="none" rtlCol="0">
            <a:spAutoFit/>
          </a:bodyPr>
          <a:lstStyle/>
          <a:p>
            <a:r>
              <a:rPr lang="en-US" sz="5400" b="1" dirty="0" smtClean="0">
                <a:solidFill>
                  <a:srgbClr val="FF0000"/>
                </a:solidFill>
              </a:rPr>
              <a:t>Civil Rights Movement</a:t>
            </a:r>
            <a:endParaRPr lang="en-US" sz="5400" b="1" dirty="0">
              <a:solidFill>
                <a:srgbClr val="FF0000"/>
              </a:solidFill>
            </a:endParaRPr>
          </a:p>
        </p:txBody>
      </p:sp>
      <p:sp>
        <p:nvSpPr>
          <p:cNvPr id="13" name="TextBox 12"/>
          <p:cNvSpPr txBox="1"/>
          <p:nvPr/>
        </p:nvSpPr>
        <p:spPr>
          <a:xfrm>
            <a:off x="5128773" y="6400800"/>
            <a:ext cx="3939027" cy="369332"/>
          </a:xfrm>
          <a:prstGeom prst="rect">
            <a:avLst/>
          </a:prstGeom>
          <a:noFill/>
        </p:spPr>
        <p:txBody>
          <a:bodyPr wrap="none" rtlCol="0">
            <a:spAutoFit/>
          </a:bodyPr>
          <a:lstStyle/>
          <a:p>
            <a:r>
              <a:rPr lang="en-US" b="1" i="1" dirty="0" smtClean="0"/>
              <a:t>“without struggle there is no progress.”</a:t>
            </a:r>
            <a:endParaRPr lang="en-US" b="1" i="1" dirty="0"/>
          </a:p>
        </p:txBody>
      </p:sp>
      <p:pic>
        <p:nvPicPr>
          <p:cNvPr id="1026" name="Picture 2" descr="https://encrypted-tbn1.gstatic.com/images?q=tbn:ANd9GcR4XCguFEACsMV4nUkbzTx1OU-nfYGarnnrNiqeKV2k4fPnCxJn-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4996" y="76200"/>
            <a:ext cx="1352804" cy="1559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155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536952" cy="1261884"/>
          </a:xfrm>
          <a:prstGeom prst="rect">
            <a:avLst/>
          </a:prstGeom>
          <a:noFill/>
        </p:spPr>
        <p:txBody>
          <a:bodyPr wrap="none" rtlCol="0">
            <a:spAutoFit/>
          </a:bodyPr>
          <a:lstStyle/>
          <a:p>
            <a:r>
              <a:rPr lang="en-US" sz="3200" b="1" dirty="0" smtClean="0"/>
              <a:t>IN THE BOX:</a:t>
            </a:r>
          </a:p>
          <a:p>
            <a:r>
              <a:rPr lang="en-US" sz="4400" b="1" dirty="0" smtClean="0"/>
              <a:t>20</a:t>
            </a:r>
            <a:r>
              <a:rPr lang="en-US" sz="4400" b="1" baseline="30000" dirty="0" smtClean="0"/>
              <a:t>TH</a:t>
            </a:r>
            <a:r>
              <a:rPr lang="en-US" sz="4400" b="1" dirty="0" smtClean="0"/>
              <a:t> Century Civil Rights Movement</a:t>
            </a:r>
            <a:endParaRPr lang="en-US" sz="4400" b="1" dirty="0"/>
          </a:p>
        </p:txBody>
      </p:sp>
      <p:sp>
        <p:nvSpPr>
          <p:cNvPr id="3" name="TextBox 2"/>
          <p:cNvSpPr txBox="1"/>
          <p:nvPr/>
        </p:nvSpPr>
        <p:spPr>
          <a:xfrm>
            <a:off x="228600" y="1973282"/>
            <a:ext cx="5443798" cy="4524315"/>
          </a:xfrm>
          <a:prstGeom prst="rect">
            <a:avLst/>
          </a:prstGeom>
          <a:noFill/>
        </p:spPr>
        <p:txBody>
          <a:bodyPr wrap="none" rtlCol="0">
            <a:spAutoFit/>
          </a:bodyPr>
          <a:lstStyle/>
          <a:p>
            <a:pPr marL="342900" indent="-342900">
              <a:buAutoNum type="arabicPeriod"/>
            </a:pPr>
            <a:r>
              <a:rPr lang="en-US" sz="3600" b="1" dirty="0" smtClean="0"/>
              <a:t>The Organization of the </a:t>
            </a:r>
          </a:p>
          <a:p>
            <a:r>
              <a:rPr lang="en-US" sz="3600" b="1" dirty="0"/>
              <a:t>	</a:t>
            </a:r>
            <a:r>
              <a:rPr lang="en-US" sz="3600" b="1" dirty="0" smtClean="0"/>
              <a:t>Movement in time, </a:t>
            </a:r>
          </a:p>
          <a:p>
            <a:r>
              <a:rPr lang="en-US" sz="3600" b="1" dirty="0"/>
              <a:t>	</a:t>
            </a:r>
            <a:r>
              <a:rPr lang="en-US" sz="3600" b="1" dirty="0" smtClean="0"/>
              <a:t>space, and force</a:t>
            </a:r>
          </a:p>
          <a:p>
            <a:endParaRPr lang="en-US" sz="3600" b="1" dirty="0" smtClean="0"/>
          </a:p>
          <a:p>
            <a:pPr marL="342900" indent="-342900">
              <a:buAutoNum type="arabicPeriod" startAt="2"/>
            </a:pPr>
            <a:r>
              <a:rPr lang="en-US" sz="3600" b="1" dirty="0" smtClean="0"/>
              <a:t>The “action-synthesis” of </a:t>
            </a:r>
          </a:p>
          <a:p>
            <a:r>
              <a:rPr lang="en-US" sz="3600" b="1" dirty="0"/>
              <a:t>	</a:t>
            </a:r>
            <a:r>
              <a:rPr lang="en-US" sz="3600" b="1" dirty="0" smtClean="0"/>
              <a:t>the movement, its </a:t>
            </a:r>
          </a:p>
          <a:p>
            <a:r>
              <a:rPr lang="en-US" sz="3600" b="1" dirty="0"/>
              <a:t>	</a:t>
            </a:r>
            <a:r>
              <a:rPr lang="en-US" sz="3600" b="1" dirty="0" smtClean="0"/>
              <a:t>major campaigns</a:t>
            </a:r>
          </a:p>
          <a:p>
            <a:pPr marL="342900" indent="-342900">
              <a:buAutoNum type="arabicPeriod"/>
            </a:pPr>
            <a:endParaRPr lang="en-US" dirty="0"/>
          </a:p>
          <a:p>
            <a:pPr marL="342900" indent="-342900">
              <a:buAutoNum type="arabicPeriod"/>
            </a:pPr>
            <a:endParaRPr lang="en-US" dirty="0"/>
          </a:p>
        </p:txBody>
      </p:sp>
      <p:pic>
        <p:nvPicPr>
          <p:cNvPr id="9220" name="Picture 4" descr="https://encrypted-tbn3.gstatic.com/images?q=tbn:ANd9GcQ2Dfq9mAGsKbvfeVDQSWYRfBWCOJc6oUhXcH9bg4fGG5Nk0dRu"/>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5651696" y="1434654"/>
            <a:ext cx="3302186" cy="5194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642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https://encrypted-tbn0.gstatic.com/images?q=tbn:ANd9GcQM7Z_qs8Z6Fm8oymr-Lys455wW93OflpDTTbkkfa0_KJ6OCl7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0"/>
            <a:ext cx="2181225" cy="21050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3781723"/>
            <a:ext cx="8971367" cy="2923877"/>
          </a:xfrm>
          <a:prstGeom prst="rect">
            <a:avLst/>
          </a:prstGeom>
          <a:noFill/>
        </p:spPr>
        <p:txBody>
          <a:bodyPr wrap="none" rtlCol="0">
            <a:spAutoFit/>
          </a:bodyPr>
          <a:lstStyle/>
          <a:p>
            <a:r>
              <a:rPr lang="en-US" sz="4000" b="1" dirty="0" smtClean="0"/>
              <a:t>20</a:t>
            </a:r>
            <a:r>
              <a:rPr lang="en-US" sz="4000" b="1" baseline="30000" dirty="0" smtClean="0"/>
              <a:t>th</a:t>
            </a:r>
            <a:r>
              <a:rPr lang="en-US" sz="4000" b="1" dirty="0" smtClean="0"/>
              <a:t> Century Civil Rights Organizations</a:t>
            </a:r>
          </a:p>
          <a:p>
            <a:r>
              <a:rPr lang="en-US" sz="2400" b="1" dirty="0" smtClean="0"/>
              <a:t>NAACP: National Association for the Advancement of Colored People</a:t>
            </a:r>
          </a:p>
          <a:p>
            <a:r>
              <a:rPr lang="en-US" sz="2400" b="1" dirty="0" smtClean="0"/>
              <a:t>NUL: 	  National Urban League</a:t>
            </a:r>
          </a:p>
          <a:p>
            <a:r>
              <a:rPr lang="en-US" sz="2400" b="1" dirty="0" smtClean="0"/>
              <a:t>NCNW:  National Council of Negro Women</a:t>
            </a:r>
          </a:p>
          <a:p>
            <a:r>
              <a:rPr lang="en-US" sz="2400" b="1" dirty="0" smtClean="0"/>
              <a:t>CORE: 	  Congress of Racial Equality</a:t>
            </a:r>
          </a:p>
          <a:p>
            <a:r>
              <a:rPr lang="en-US" sz="2400" b="1" dirty="0" smtClean="0"/>
              <a:t>SCLC: 	  Southern Christian Leadership Conference</a:t>
            </a:r>
          </a:p>
          <a:p>
            <a:r>
              <a:rPr lang="en-US" sz="2400" b="1" dirty="0" smtClean="0"/>
              <a:t>SNCC: 	  Student Nonviolent Coordinating Committee</a:t>
            </a:r>
            <a:endParaRPr lang="en-US" sz="2400" b="1" dirty="0"/>
          </a:p>
        </p:txBody>
      </p:sp>
      <p:pic>
        <p:nvPicPr>
          <p:cNvPr id="7170" name="Picture 2" descr="https://encrypted-tbn3.gstatic.com/images?q=tbn:ANd9GcTHeVsmhoOHL7Pp2cdIlU4v_vaKN2kEAXWlq_qmzcS-LkRJgeF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0766" y="76655"/>
            <a:ext cx="2653951" cy="215265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www.americaspromise.org/News-and-Events/News-and-Features/APB-2011/Vol-17/%7E/media/Images/News%20and%20Events/2011%20APB/April/Web_National-Urban-League-logo_250.ashx?w=250&amp;h=156&amp;a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305051"/>
            <a:ext cx="238125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s://encrypted-tbn1.gstatic.com/images?q=tbn:ANd9GcTGU8YRPLBDB_E1HtiKwZ0sqD_pHcKWBufjyl09NBT4UFXa5m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1014868"/>
            <a:ext cx="1885950" cy="242887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encrypted-tbn3.gstatic.com/images?q=tbn:ANd9GcRrbrRfjCMKZwvWqB6CwPtdttDUEC0nGQ2ntUE4d45v1XRqgYZqy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1"/>
            <a:ext cx="2126907" cy="215963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s://encrypted-tbn1.gstatic.com/images?q=tbn:ANd9GcTy_m869rBuR2OwGHT5c0SAeLXUKIbLnPXC6mYR3VooRW7PpkHG7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6320" y="2250386"/>
            <a:ext cx="1719466" cy="1719468"/>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s://encrypted-tbn1.gstatic.com/images?q=tbn:ANd9GcRQBA-6UfUX8Wd5VMKmV-MGzuy10fH_JLOgsPAuqjNFyQkCIuZDv0SQFC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5200" y="2416410"/>
            <a:ext cx="1104900" cy="1333501"/>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s://encrypted-tbn3.gstatic.com/images?q=tbn:ANd9GcRKtJPE57f2b2YNXxUEptJEooWEES-2hFEbsyiwcZ2CaQJdYusvk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74871" y="4800600"/>
            <a:ext cx="198120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642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2392740"/>
            <a:ext cx="3780202" cy="1569660"/>
          </a:xfrm>
          <a:prstGeom prst="rect">
            <a:avLst/>
          </a:prstGeom>
          <a:noFill/>
        </p:spPr>
        <p:txBody>
          <a:bodyPr wrap="none" rtlCol="0">
            <a:spAutoFit/>
          </a:bodyPr>
          <a:lstStyle/>
          <a:p>
            <a:r>
              <a:rPr lang="en-US" sz="9600" b="1" dirty="0" smtClean="0"/>
              <a:t>NAACP</a:t>
            </a:r>
            <a:endParaRPr lang="en-US" sz="9600" b="1" dirty="0"/>
          </a:p>
        </p:txBody>
      </p:sp>
    </p:spTree>
    <p:extLst>
      <p:ext uri="{BB962C8B-B14F-4D97-AF65-F5344CB8AC3E}">
        <p14:creationId xmlns:p14="http://schemas.microsoft.com/office/powerpoint/2010/main" val="1524642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encrypted-tbn2.gstatic.com/images?q=tbn:ANd9GcSDtF7p-JiIPbY5eabXC9fzfZCrwHcsieOuzpDQoI0ruJhyQjc5t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583" y="1219200"/>
            <a:ext cx="7764417" cy="56388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encrypted-tbn1.gstatic.com/images?q=tbn:ANd9GcRk7ySsD4GXnWCAdSS_00caxVt7zEboLF9pXK1NkducXeZMesfh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69"/>
            <a:ext cx="2583137" cy="25946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67000" y="0"/>
            <a:ext cx="6519926" cy="1323439"/>
          </a:xfrm>
          <a:prstGeom prst="rect">
            <a:avLst/>
          </a:prstGeom>
          <a:noFill/>
        </p:spPr>
        <p:txBody>
          <a:bodyPr wrap="none" rtlCol="0">
            <a:spAutoFit/>
          </a:bodyPr>
          <a:lstStyle/>
          <a:p>
            <a:r>
              <a:rPr lang="en-US" sz="4000" b="1" dirty="0" smtClean="0"/>
              <a:t>The Niagara Movement that </a:t>
            </a:r>
          </a:p>
          <a:p>
            <a:r>
              <a:rPr lang="en-US" sz="4000" b="1" dirty="0" smtClean="0"/>
              <a:t>led to the NAACP (1905-1910)</a:t>
            </a:r>
            <a:endParaRPr lang="en-US" sz="4000" b="1" dirty="0"/>
          </a:p>
        </p:txBody>
      </p:sp>
      <p:pic>
        <p:nvPicPr>
          <p:cNvPr id="10246" name="Picture 6" descr="Image: Caption follows"/>
          <p:cNvPicPr>
            <a:picLocks noChangeAspect="1" noChangeArrowheads="1"/>
          </p:cNvPicPr>
          <p:nvPr/>
        </p:nvPicPr>
        <p:blipFill rotWithShape="1">
          <a:blip r:embed="rId4">
            <a:extLst>
              <a:ext uri="{28A0092B-C50C-407E-A947-70E740481C1C}">
                <a14:useLocalDpi xmlns:a14="http://schemas.microsoft.com/office/drawing/2010/main" val="0"/>
              </a:ext>
            </a:extLst>
          </a:blip>
          <a:srcRect l="14857" r="47124"/>
          <a:stretch/>
        </p:blipFill>
        <p:spPr bwMode="auto">
          <a:xfrm>
            <a:off x="-126749" y="2590800"/>
            <a:ext cx="1629624" cy="1685926"/>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images.huffingtonpost.com/2009-07-11-Lynching188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76" r="11218"/>
          <a:stretch/>
        </p:blipFill>
        <p:spPr bwMode="auto">
          <a:xfrm>
            <a:off x="-126749" y="4267200"/>
            <a:ext cx="1629624" cy="2667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642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https://encrypted-tbn1.gstatic.com/images?q=tbn:ANd9GcQrZSF8pNCoH-TrEBVfKm6XQcIuxUpGGCRCpqQgOOGZKg5jXE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7" y="0"/>
            <a:ext cx="2538743" cy="3985401"/>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https://encrypted-tbn2.gstatic.com/images?q=tbn:ANd9GcQtDqnKg_iSyeCunqEcgZ-L3Xltuk-nGxCODsLJWM5zG8Ly4Ptp6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3846" y="63389"/>
            <a:ext cx="2356354" cy="3213211"/>
          </a:xfrm>
          <a:prstGeom prst="rect">
            <a:avLst/>
          </a:prstGeom>
          <a:noFill/>
          <a:extLst>
            <a:ext uri="{909E8E84-426E-40DD-AFC4-6F175D3DCCD1}">
              <a14:hiddenFill xmlns:a14="http://schemas.microsoft.com/office/drawing/2010/main">
                <a:solidFill>
                  <a:srgbClr val="FFFFFF"/>
                </a:solidFill>
              </a14:hiddenFill>
            </a:ext>
          </a:extLst>
        </p:spPr>
      </p:pic>
      <p:pic>
        <p:nvPicPr>
          <p:cNvPr id="11282" name="Picture 18" descr="https://encrypted-tbn0.gstatic.com/images?q=tbn:ANd9GcRM5aTcnTcRNsOOWAftHKOyKVYUFwBJ1b60UMmm2e3ofXgVitg"/>
          <p:cNvPicPr>
            <a:picLocks noChangeAspect="1" noChangeArrowheads="1"/>
          </p:cNvPicPr>
          <p:nvPr/>
        </p:nvPicPr>
        <p:blipFill rotWithShape="1">
          <a:blip r:embed="rId4">
            <a:extLst>
              <a:ext uri="{28A0092B-C50C-407E-A947-70E740481C1C}">
                <a14:useLocalDpi xmlns:a14="http://schemas.microsoft.com/office/drawing/2010/main" val="0"/>
              </a:ext>
            </a:extLst>
          </a:blip>
          <a:srcRect t="18641" r="20927" b="43921"/>
          <a:stretch/>
        </p:blipFill>
        <p:spPr bwMode="auto">
          <a:xfrm>
            <a:off x="3886855" y="4939977"/>
            <a:ext cx="5321274" cy="196395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encrypted-tbn3.gstatic.com/images?q=tbn:ANd9GcT9bfVuxDeMHl5k_dLdvwuSZ_70HskDeuPjkgKBUDK3_I3IGn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0"/>
            <a:ext cx="4495800" cy="4436121"/>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s://encrypted-tbn3.gstatic.com/images?q=tbn:ANd9GcSxf5WjpMkZ2oDDR1Z-A_flT_z5whnrbPx9C-UYB7BTzSsBJaf34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7492" y="3362169"/>
            <a:ext cx="2596508" cy="1514631"/>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ttps://encrypted-tbn3.gstatic.com/images?q=tbn:ANd9GcQAhEfQz0vsot0Bg4u2i497VyOecxxExqEifjlDxOJChSVk45p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872" y="4114800"/>
            <a:ext cx="2976328" cy="2632127"/>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https://encrypted-tbn2.gstatic.com/images?q=tbn:ANd9GcT7ZfQ0bc0yDJRw_C6ICDgtFdDhu7nsc6aMgwxY2Fe4YIR3ot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400" y="4414404"/>
            <a:ext cx="1666627" cy="2489524"/>
          </a:xfrm>
          <a:prstGeom prst="rect">
            <a:avLst/>
          </a:prstGeom>
          <a:noFill/>
          <a:extLst>
            <a:ext uri="{909E8E84-426E-40DD-AFC4-6F175D3DCCD1}">
              <a14:hiddenFill xmlns:a14="http://schemas.microsoft.com/office/drawing/2010/main">
                <a:solidFill>
                  <a:srgbClr val="FFFFFF"/>
                </a:solidFill>
              </a14:hiddenFill>
            </a:ext>
          </a:extLst>
        </p:spPr>
      </p:pic>
      <p:pic>
        <p:nvPicPr>
          <p:cNvPr id="11284" name="Picture 20" descr="https://encrypted-tbn1.gstatic.com/images?q=tbn:ANd9GcRNWIVxaRAEUwgpnjyhBxWGd6d2r3GJgjeh-LEr6idx_vI-paTOJg"/>
          <p:cNvPicPr>
            <a:picLocks noChangeAspect="1" noChangeArrowheads="1"/>
          </p:cNvPicPr>
          <p:nvPr/>
        </p:nvPicPr>
        <p:blipFill rotWithShape="1">
          <a:blip r:embed="rId9">
            <a:extLst>
              <a:ext uri="{28A0092B-C50C-407E-A947-70E740481C1C}">
                <a14:useLocalDpi xmlns:a14="http://schemas.microsoft.com/office/drawing/2010/main" val="0"/>
              </a:ext>
            </a:extLst>
          </a:blip>
          <a:srcRect l="26124" t="22737" r="27792" b="30284"/>
          <a:stretch/>
        </p:blipFill>
        <p:spPr bwMode="auto">
          <a:xfrm>
            <a:off x="5562600" y="3802848"/>
            <a:ext cx="869134" cy="1073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642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6361</TotalTime>
  <Words>694</Words>
  <Application>Microsoft Office PowerPoint</Application>
  <PresentationFormat>On-screen Show (4:3)</PresentationFormat>
  <Paragraphs>145</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mcworter</dc:creator>
  <cp:lastModifiedBy>mcworter</cp:lastModifiedBy>
  <cp:revision>50</cp:revision>
  <cp:lastPrinted>2012-09-30T01:06:01Z</cp:lastPrinted>
  <dcterms:created xsi:type="dcterms:W3CDTF">2012-09-26T20:57:34Z</dcterms:created>
  <dcterms:modified xsi:type="dcterms:W3CDTF">2012-10-02T00:20:12Z</dcterms:modified>
</cp:coreProperties>
</file>